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1" r:id="rId18"/>
    <p:sldId id="272" r:id="rId19"/>
    <p:sldId id="273" r:id="rId20"/>
    <p:sldId id="274" r:id="rId21"/>
    <p:sldId id="275" r:id="rId22"/>
    <p:sldId id="27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72344" autoAdjust="0"/>
  </p:normalViewPr>
  <p:slideViewPr>
    <p:cSldViewPr snapToGrid="0">
      <p:cViewPr varScale="1">
        <p:scale>
          <a:sx n="53" d="100"/>
          <a:sy n="53" d="100"/>
        </p:scale>
        <p:origin x="12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9F03A-31D4-49B7-B52B-A3B903651FCB}" type="datetimeFigureOut">
              <a:rPr lang="nl-NL" smtClean="0"/>
              <a:t>20-3-2019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83D55-939C-4DCF-A858-3322B0B20802}" type="slidenum">
              <a:rPr lang="nl-NL" smtClean="0"/>
              <a:t>‹nr.›</a:t>
            </a:fld>
            <a:endParaRPr lang="nl-NL"/>
          </a:p>
        </p:txBody>
      </p:sp>
    </p:spTree>
    <p:extLst>
      <p:ext uri="{BB962C8B-B14F-4D97-AF65-F5344CB8AC3E}">
        <p14:creationId xmlns:p14="http://schemas.microsoft.com/office/powerpoint/2010/main" val="25490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Wanneer er vast voedsel</a:t>
            </a:r>
            <a:r>
              <a:rPr lang="nl-NL" baseline="0" dirty="0" smtClean="0"/>
              <a:t> of vocht (speeksel) achter in de mondholte komt, voeren we automatisch een slikbeweging uit. De lippen en tanden worden op elkaar gehouden, de tong wordt tegen het harde gehemelte geduwd en het zachte gehemelte met de huig wordt omhoog getrokken zodat de inwendige neusholte wordt afgesloten. Het strotklepje gaat naar beneden waardoor de luchtpijp wordt afgesloten. De spijsbrok glijdt hierdoor vanzelf in de slokdarm.</a:t>
            </a:r>
            <a:endParaRPr lang="nl-NL" dirty="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4</a:t>
            </a:fld>
            <a:endParaRPr lang="nl-NL"/>
          </a:p>
        </p:txBody>
      </p:sp>
    </p:spTree>
    <p:extLst>
      <p:ext uri="{BB962C8B-B14F-4D97-AF65-F5344CB8AC3E}">
        <p14:creationId xmlns:p14="http://schemas.microsoft.com/office/powerpoint/2010/main" val="223287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a:t>
            </a:r>
            <a:r>
              <a:rPr lang="nl-NL" dirty="0" err="1" smtClean="0"/>
              <a:t>sapafscheiding</a:t>
            </a:r>
            <a:r>
              <a:rPr lang="nl-NL" dirty="0" smtClean="0"/>
              <a:t> wordt geregeld</a:t>
            </a:r>
            <a:r>
              <a:rPr lang="nl-NL" baseline="0" dirty="0" smtClean="0"/>
              <a:t> naar behoefte. Korte tijd na het zien, ruiken of proeven van het voedsel wordt er sap afgescheiden. Via deze zintuiglijke prikkels worden er door bepaalde zenuwen signalen nar de maag gestuurd om de </a:t>
            </a:r>
            <a:r>
              <a:rPr lang="nl-NL" baseline="0" dirty="0" err="1" smtClean="0"/>
              <a:t>sapafscheiding</a:t>
            </a:r>
            <a:r>
              <a:rPr lang="nl-NL" baseline="0" dirty="0" smtClean="0"/>
              <a:t> op gang te brengen. Een belangrijke zenuw hierbij is de zwervende zenuw of nervus vagus. Deze zenuw stimuleert niet alleen de maagsapafscheiding, maar ook de maagperistaltiek. </a:t>
            </a:r>
          </a:p>
          <a:p>
            <a:r>
              <a:rPr lang="nl-NL" baseline="0" dirty="0" smtClean="0"/>
              <a:t>Ook hormonale regeling: als voedsel in contact komt met de maagwand. In de maagwand zitten dan cellen die het hormoon </a:t>
            </a:r>
            <a:r>
              <a:rPr lang="nl-NL" baseline="0" dirty="0" err="1" smtClean="0"/>
              <a:t>gastrine</a:t>
            </a:r>
            <a:r>
              <a:rPr lang="nl-NL" baseline="0" dirty="0" smtClean="0"/>
              <a:t> aanmaken. Dit hormoon komt in het bloed en kan een vrij lange tijd ervoor zorgen dat er maagsap geproduceerd wordt.</a:t>
            </a:r>
          </a:p>
          <a:p>
            <a:r>
              <a:rPr lang="nl-NL" baseline="0" dirty="0" smtClean="0"/>
              <a:t>Dus: zenuwregeling en hormonale regeling. De zintuiglijke prikkels zijn kort na een maaltijd uitgewerkt, maar de hormonale regeling blijft nog wel in stand. </a:t>
            </a:r>
          </a:p>
          <a:p>
            <a:r>
              <a:rPr lang="nl-NL" baseline="0" dirty="0" smtClean="0"/>
              <a:t>Er wordt ongeveer 2 liter/24 uur geproduceerd.</a:t>
            </a:r>
          </a:p>
          <a:p>
            <a:endParaRPr lang="nl-NL" baseline="0" dirty="0" smtClean="0"/>
          </a:p>
          <a:p>
            <a:r>
              <a:rPr lang="nl-NL" baseline="0" dirty="0" smtClean="0"/>
              <a:t>Water: oplosmiddel &amp; transportmiddel</a:t>
            </a:r>
          </a:p>
          <a:p>
            <a:r>
              <a:rPr lang="nl-NL" baseline="0" dirty="0" smtClean="0"/>
              <a:t>Slijm: verhoogd glijbaarheid, maagwand beschermen tegen inwerking van zoutzuur</a:t>
            </a:r>
          </a:p>
          <a:p>
            <a:r>
              <a:rPr lang="nl-NL" baseline="0" dirty="0" smtClean="0"/>
              <a:t>Zoutzuur: zorgt voor een zuur milieu, dat vereist is voor het eiwitsplitsend enzym pepsine. Dit enzym werkt pas bij pH van 2.</a:t>
            </a:r>
          </a:p>
          <a:p>
            <a:r>
              <a:rPr lang="nl-NL" baseline="0" dirty="0" smtClean="0"/>
              <a:t>Enzymen: dit enzym begint met de vertering van eiwitten, waarbij grote eiwitmoleculen af worden gebroken tot kleine moleculen</a:t>
            </a:r>
          </a:p>
          <a:p>
            <a:r>
              <a:rPr lang="nl-NL" baseline="0" dirty="0" smtClean="0"/>
              <a:t>Intrinsieke factor: deze stof zorgt voor bescherming van vitamine B12 tijdens het transport vanaf de maag tot het einde van de dunne darm</a:t>
            </a:r>
            <a:r>
              <a:rPr lang="nl-NL" baseline="0" dirty="0" smtClean="0">
                <a:sym typeface="Wingdings" panose="05000000000000000000" pitchFamily="2" charset="2"/>
              </a:rPr>
              <a:t> daar wordt het opgenomen in het bloed. Is nodig voor vorming van rode bloedcellen in het rode beenmerg.</a:t>
            </a:r>
            <a:endParaRPr lang="nl-NL" baseline="0" dirty="0" smtClean="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6</a:t>
            </a:fld>
            <a:endParaRPr lang="nl-NL"/>
          </a:p>
        </p:txBody>
      </p:sp>
    </p:spTree>
    <p:extLst>
      <p:ext uri="{BB962C8B-B14F-4D97-AF65-F5344CB8AC3E}">
        <p14:creationId xmlns:p14="http://schemas.microsoft.com/office/powerpoint/2010/main" val="426891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Functies:</a:t>
            </a:r>
            <a:r>
              <a:rPr lang="nl-NL" baseline="0" dirty="0" smtClean="0"/>
              <a:t> transport van de voedselbrij, resorptie van een aantal stoffen, tijdelijke opslag van ontlasting.</a:t>
            </a:r>
          </a:p>
          <a:p>
            <a:r>
              <a:rPr lang="nl-NL" baseline="0" dirty="0" smtClean="0"/>
              <a:t>Ieder mens heeft zijn eigen soort darmflora: je kunt ziek worden van die van een ander. Sommige zijn ook weer bruikbaar is, zoals vitamine K. Vitamine K wordt voor een deel door de bacteriën in (dikke) darm gemaakt (K2). K1 voornamelijk uit eten en drinken. </a:t>
            </a:r>
          </a:p>
          <a:p>
            <a:r>
              <a:rPr lang="nl-NL" baseline="0" dirty="0" smtClean="0"/>
              <a:t>Er wordt water onttrokken vanuit de </a:t>
            </a:r>
            <a:r>
              <a:rPr lang="nl-NL" baseline="0" dirty="0" err="1" smtClean="0"/>
              <a:t>chymus</a:t>
            </a:r>
            <a:r>
              <a:rPr lang="nl-NL" baseline="0" dirty="0" smtClean="0"/>
              <a:t>: dikt in en wordt ontlasting (feces). Doordat de darm ‘werkt’: gasvorming.</a:t>
            </a:r>
          </a:p>
          <a:p>
            <a:endParaRPr lang="nl-NL" baseline="0" dirty="0" smtClean="0"/>
          </a:p>
          <a:p>
            <a:r>
              <a:rPr lang="nl-NL" baseline="0" dirty="0" smtClean="0"/>
              <a:t>Er worden geen spijsverteringsenzymen meer afgescheiden.</a:t>
            </a:r>
          </a:p>
          <a:p>
            <a:r>
              <a:rPr lang="nl-NL" baseline="0" dirty="0" smtClean="0"/>
              <a:t>De spijsvertering is voltooid. </a:t>
            </a:r>
            <a:endParaRPr lang="nl-NL" dirty="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14</a:t>
            </a:fld>
            <a:endParaRPr lang="nl-NL"/>
          </a:p>
        </p:txBody>
      </p:sp>
    </p:spTree>
    <p:extLst>
      <p:ext uri="{BB962C8B-B14F-4D97-AF65-F5344CB8AC3E}">
        <p14:creationId xmlns:p14="http://schemas.microsoft.com/office/powerpoint/2010/main" val="299096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dirty="0" smtClean="0"/>
              <a:t>Suikerstofwisseling:</a:t>
            </a:r>
            <a:r>
              <a:rPr lang="nl-NL" baseline="0" dirty="0" smtClean="0"/>
              <a:t> </a:t>
            </a:r>
            <a:r>
              <a:rPr lang="nl-NL" sz="1200" b="0" i="0" u="none" strike="noStrike" kern="1200" dirty="0" smtClean="0">
                <a:solidFill>
                  <a:schemeClr val="tx1"/>
                </a:solidFill>
                <a:effectLst/>
                <a:latin typeface="+mn-lt"/>
                <a:ea typeface="+mn-ea"/>
                <a:cs typeface="+mn-cs"/>
              </a:rPr>
              <a:t>De lever speelt een belangrijke rol bij het constant houden van de </a:t>
            </a:r>
            <a:r>
              <a:rPr lang="nl-NL" sz="1200" b="1" i="0" u="none" strike="noStrike" kern="1200" dirty="0" smtClean="0">
                <a:solidFill>
                  <a:schemeClr val="tx1"/>
                </a:solidFill>
                <a:effectLst/>
                <a:latin typeface="+mn-lt"/>
                <a:ea typeface="+mn-ea"/>
                <a:cs typeface="+mn-cs"/>
              </a:rPr>
              <a:t>bloedsuikerspiegel.</a:t>
            </a:r>
            <a:r>
              <a:rPr lang="nl-NL"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Als er meer glucose in je bloed is dan er nodig is, zorgt je lever ervoor dat het </a:t>
            </a:r>
            <a:r>
              <a:rPr lang="nl-NL" sz="1200" b="1" i="0" u="none" strike="noStrike" kern="1200" dirty="0" smtClean="0">
                <a:solidFill>
                  <a:schemeClr val="tx1"/>
                </a:solidFill>
                <a:effectLst/>
                <a:latin typeface="+mn-lt"/>
                <a:ea typeface="+mn-ea"/>
                <a:cs typeface="+mn-cs"/>
              </a:rPr>
              <a:t>teveel</a:t>
            </a:r>
            <a:r>
              <a:rPr lang="nl-NL" sz="1200" b="0" i="0" u="none" strike="noStrike" kern="1200" dirty="0" smtClean="0">
                <a:solidFill>
                  <a:schemeClr val="tx1"/>
                </a:solidFill>
                <a:effectLst/>
                <a:latin typeface="+mn-lt"/>
                <a:ea typeface="+mn-ea"/>
                <a:cs typeface="+mn-cs"/>
              </a:rPr>
              <a:t> wordt omgezet in </a:t>
            </a:r>
            <a:r>
              <a:rPr lang="nl-NL" sz="1200" b="1" i="0" u="none" strike="noStrike" kern="1200" dirty="0" smtClean="0">
                <a:solidFill>
                  <a:schemeClr val="tx1"/>
                </a:solidFill>
                <a:effectLst/>
                <a:latin typeface="+mn-lt"/>
                <a:ea typeface="+mn-ea"/>
                <a:cs typeface="+mn-cs"/>
              </a:rPr>
              <a:t>glycogeen.</a:t>
            </a:r>
            <a:r>
              <a:rPr lang="en-US" sz="1200" b="0" i="0" kern="1200" dirty="0" smtClean="0">
                <a:solidFill>
                  <a:schemeClr val="tx1"/>
                </a:solidFill>
                <a:effectLst/>
                <a:latin typeface="+mn-lt"/>
                <a:ea typeface="+mn-ea"/>
                <a:cs typeface="+mn-cs"/>
              </a:rPr>
              <a:t>​</a:t>
            </a:r>
          </a:p>
          <a:p>
            <a:pPr rtl="0" fontAlgn="base"/>
            <a:r>
              <a:rPr lang="nl-NL" sz="1200" b="1" i="0" u="none" strike="noStrike" kern="1200" dirty="0" smtClean="0">
                <a:solidFill>
                  <a:schemeClr val="tx1"/>
                </a:solidFill>
                <a:effectLst/>
                <a:latin typeface="+mn-lt"/>
                <a:ea typeface="+mn-ea"/>
                <a:cs typeface="+mn-cs"/>
              </a:rPr>
              <a:t>Glycogeen =</a:t>
            </a:r>
            <a:r>
              <a:rPr lang="nl-NL" sz="1200" b="0" i="0" u="none" strike="noStrike" kern="1200" dirty="0" smtClean="0">
                <a:solidFill>
                  <a:schemeClr val="tx1"/>
                </a:solidFill>
                <a:effectLst/>
                <a:latin typeface="+mn-lt"/>
                <a:ea typeface="+mn-ea"/>
                <a:cs typeface="+mn-cs"/>
              </a:rPr>
              <a:t> de opslagvorm van glucose (maximaal 200 gram) </a:t>
            </a:r>
            <a:r>
              <a:rPr lang="en-US"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pPr rtl="0" fontAlgn="base"/>
            <a:r>
              <a:rPr lang="nl-NL" sz="1200" b="0" i="0" u="none" strike="noStrike" kern="1200" dirty="0" smtClean="0">
                <a:solidFill>
                  <a:schemeClr val="tx1"/>
                </a:solidFill>
                <a:effectLst/>
                <a:latin typeface="+mn-lt"/>
                <a:ea typeface="+mn-ea"/>
                <a:cs typeface="+mn-cs"/>
              </a:rPr>
              <a:t>Als de reserves vol zijn, dan zet de lever het teveel om in vet! </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Het vet komt in kleine hoeveelheden in de lever, de rest in het </a:t>
            </a:r>
            <a:r>
              <a:rPr lang="nl-NL" sz="1200" b="1" i="0" u="none" strike="noStrike" kern="1200" dirty="0" smtClean="0">
                <a:solidFill>
                  <a:schemeClr val="tx1"/>
                </a:solidFill>
                <a:effectLst/>
                <a:latin typeface="+mn-lt"/>
                <a:ea typeface="+mn-ea"/>
                <a:cs typeface="+mn-cs"/>
              </a:rPr>
              <a:t>onderhuidse bindweefsel. </a:t>
            </a:r>
          </a:p>
          <a:p>
            <a:pPr rtl="0" fontAlgn="base"/>
            <a:endParaRPr lang="nl-NL" sz="1200" b="0" i="0" u="none" strike="noStrike" kern="1200" dirty="0" smtClean="0">
              <a:solidFill>
                <a:schemeClr val="tx1"/>
              </a:solidFill>
              <a:effectLst/>
              <a:latin typeface="+mn-lt"/>
              <a:ea typeface="+mn-ea"/>
              <a:cs typeface="+mn-cs"/>
            </a:endParaRPr>
          </a:p>
          <a:p>
            <a:pPr rtl="0" fontAlgn="base"/>
            <a:r>
              <a:rPr lang="nl-NL" sz="1200" b="0" i="0" u="none" strike="noStrike" kern="1200" dirty="0" err="1" smtClean="0">
                <a:solidFill>
                  <a:schemeClr val="tx1"/>
                </a:solidFill>
                <a:effectLst/>
                <a:latin typeface="+mn-lt"/>
                <a:ea typeface="+mn-ea"/>
                <a:cs typeface="+mn-cs"/>
              </a:rPr>
              <a:t>Vet&amp;eiwitstofwisseling</a:t>
            </a:r>
            <a:r>
              <a:rPr lang="nl-NL" sz="1200" b="0" i="0" u="none" strike="noStrike" kern="1200" dirty="0" smtClean="0">
                <a:solidFill>
                  <a:schemeClr val="tx1"/>
                </a:solidFill>
                <a:effectLst/>
                <a:latin typeface="+mn-lt"/>
                <a:ea typeface="+mn-ea"/>
                <a:cs typeface="+mn-cs"/>
              </a:rPr>
              <a:t>: De meeste vetten maakt de lever zelf.</a:t>
            </a:r>
            <a:r>
              <a:rPr lang="en-US"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pPr rtl="0" fontAlgn="base"/>
            <a:r>
              <a:rPr lang="nl-NL" sz="1200" b="1" i="0" u="none" strike="noStrike" kern="1200" dirty="0" smtClean="0">
                <a:solidFill>
                  <a:schemeClr val="tx1"/>
                </a:solidFill>
                <a:effectLst/>
                <a:latin typeface="+mn-lt"/>
                <a:ea typeface="+mn-ea"/>
                <a:cs typeface="+mn-cs"/>
              </a:rPr>
              <a:t>Glycerol en vetzuren</a:t>
            </a:r>
            <a:r>
              <a:rPr lang="nl-NL"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pPr rtl="0" fontAlgn="base"/>
            <a:r>
              <a:rPr lang="nl-NL" sz="1200" b="0" i="0" u="none" strike="noStrike" kern="1200" dirty="0" smtClean="0">
                <a:solidFill>
                  <a:schemeClr val="tx1"/>
                </a:solidFill>
                <a:effectLst/>
                <a:latin typeface="+mn-lt"/>
                <a:ea typeface="+mn-ea"/>
                <a:cs typeface="+mn-cs"/>
              </a:rPr>
              <a:t>Voor de aanmaak van vetten gebruikt de lever </a:t>
            </a:r>
            <a:r>
              <a:rPr lang="nl-NL" sz="1200" b="1" i="0" u="none" strike="noStrike" kern="1200" dirty="0" smtClean="0">
                <a:solidFill>
                  <a:schemeClr val="tx1"/>
                </a:solidFill>
                <a:effectLst/>
                <a:latin typeface="+mn-lt"/>
                <a:ea typeface="+mn-ea"/>
                <a:cs typeface="+mn-cs"/>
              </a:rPr>
              <a:t>aminozuren en glucose.</a:t>
            </a:r>
            <a:r>
              <a:rPr lang="nl-NL"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In de lever worden alle </a:t>
            </a:r>
            <a:r>
              <a:rPr lang="nl-NL" sz="1200" b="1" i="0" u="none" strike="noStrike" kern="1200" dirty="0" smtClean="0">
                <a:solidFill>
                  <a:schemeClr val="tx1"/>
                </a:solidFill>
                <a:effectLst/>
                <a:latin typeface="+mn-lt"/>
                <a:ea typeface="+mn-ea"/>
                <a:cs typeface="+mn-cs"/>
              </a:rPr>
              <a:t>plasma-eiwitten</a:t>
            </a:r>
            <a:r>
              <a:rPr lang="nl-NL" sz="1200" b="0" i="0" u="none" strike="noStrike" kern="1200" dirty="0" smtClean="0">
                <a:solidFill>
                  <a:schemeClr val="tx1"/>
                </a:solidFill>
                <a:effectLst/>
                <a:latin typeface="+mn-lt"/>
                <a:ea typeface="+mn-ea"/>
                <a:cs typeface="+mn-cs"/>
              </a:rPr>
              <a:t> gemaakt:</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 Stollingsfactoren;</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Albumine;</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Globuline;</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Fibrinogeen. </a:t>
            </a:r>
            <a:endParaRPr lang="en-US" sz="1200" b="0" i="0" kern="1200" dirty="0" smtClean="0">
              <a:solidFill>
                <a:schemeClr val="tx1"/>
              </a:solidFill>
              <a:effectLst/>
              <a:latin typeface="+mn-lt"/>
              <a:ea typeface="+mn-ea"/>
              <a:cs typeface="+mn-cs"/>
            </a:endParaRPr>
          </a:p>
          <a:p>
            <a:pPr rtl="0" fontAlgn="base"/>
            <a:endParaRPr lang="nl-NL" sz="1200" b="0" i="0" kern="1200" dirty="0" smtClean="0">
              <a:solidFill>
                <a:schemeClr val="tx1"/>
              </a:solidFill>
              <a:effectLst/>
              <a:latin typeface="+mn-lt"/>
              <a:ea typeface="+mn-ea"/>
              <a:cs typeface="+mn-cs"/>
            </a:endParaRPr>
          </a:p>
          <a:p>
            <a:pPr rtl="0" fontAlgn="base"/>
            <a:r>
              <a:rPr lang="nl-NL" sz="1200" b="0" i="0" kern="1200" dirty="0" err="1" smtClean="0">
                <a:solidFill>
                  <a:schemeClr val="tx1"/>
                </a:solidFill>
                <a:effectLst/>
                <a:latin typeface="+mn-lt"/>
                <a:ea typeface="+mn-ea"/>
                <a:cs typeface="+mn-cs"/>
              </a:rPr>
              <a:t>Ontgifting</a:t>
            </a:r>
            <a:r>
              <a:rPr lang="nl-NL" sz="1200" b="0" i="0" kern="1200" dirty="0" smtClean="0">
                <a:solidFill>
                  <a:schemeClr val="tx1"/>
                </a:solidFill>
                <a:effectLst/>
                <a:latin typeface="+mn-lt"/>
                <a:ea typeface="+mn-ea"/>
                <a:cs typeface="+mn-cs"/>
              </a:rPr>
              <a:t>:</a:t>
            </a:r>
            <a:r>
              <a:rPr lang="nl-NL" sz="1200" b="0" i="0" kern="1200" baseline="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rPr>
              <a:t>In de lever worden veel stoffen afgebroken. Redenen hiervoor kunnen zijn:</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Hergebruik;</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Overtollig;</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Giftig</a:t>
            </a:r>
            <a:r>
              <a:rPr lang="nl-NL" sz="1200" b="0" i="0" u="none" strike="noStrike" kern="1200" baseline="0" dirty="0" smtClean="0">
                <a:solidFill>
                  <a:schemeClr val="tx1"/>
                </a:solidFill>
                <a:effectLst/>
                <a:latin typeface="+mn-lt"/>
                <a:ea typeface="+mn-ea"/>
                <a:cs typeface="+mn-cs"/>
              </a:rPr>
              <a:t> (ureum, bilirubine)</a:t>
            </a:r>
            <a:endParaRPr lang="nl-NL" sz="1200" b="0" i="0" kern="1200" dirty="0" smtClean="0">
              <a:solidFill>
                <a:schemeClr val="tx1"/>
              </a:solidFill>
              <a:effectLst/>
              <a:latin typeface="+mn-lt"/>
              <a:ea typeface="+mn-ea"/>
              <a:cs typeface="+mn-cs"/>
            </a:endParaRPr>
          </a:p>
          <a:p>
            <a:pPr rtl="0" fontAlgn="base"/>
            <a:r>
              <a:rPr lang="nl-NL" sz="1200" b="0" i="0" u="none" strike="noStrike" kern="1200" dirty="0" smtClean="0">
                <a:solidFill>
                  <a:schemeClr val="tx1"/>
                </a:solidFill>
                <a:effectLst/>
                <a:latin typeface="+mn-lt"/>
                <a:ea typeface="+mn-ea"/>
                <a:cs typeface="+mn-cs"/>
              </a:rPr>
              <a:t>Bij afbraak van stoffen ontstaan </a:t>
            </a:r>
            <a:r>
              <a:rPr lang="nl-NL" sz="1200" b="1" i="0" u="none" strike="noStrike" kern="1200" dirty="0" smtClean="0">
                <a:solidFill>
                  <a:schemeClr val="tx1"/>
                </a:solidFill>
                <a:effectLst/>
                <a:latin typeface="+mn-lt"/>
                <a:ea typeface="+mn-ea"/>
                <a:cs typeface="+mn-cs"/>
              </a:rPr>
              <a:t>afvalstoffen:</a:t>
            </a:r>
            <a:r>
              <a:rPr lang="nl-NL" sz="1200" b="0" i="0" u="none" strike="noStrike" kern="1200" dirty="0" smtClean="0">
                <a:solidFill>
                  <a:schemeClr val="tx1"/>
                </a:solidFill>
                <a:effectLst/>
                <a:latin typeface="+mn-lt"/>
                <a:ea typeface="+mn-ea"/>
                <a:cs typeface="+mn-cs"/>
              </a:rPr>
              <a:t> deze moeten worden afgevoerd. Dit gebeurt:</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Via de ontlasting;</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Via de nieren.</a:t>
            </a:r>
            <a:endParaRPr lang="en-US" sz="1200" b="0" i="0" kern="1200" dirty="0" smtClean="0">
              <a:solidFill>
                <a:schemeClr val="tx1"/>
              </a:solidFill>
              <a:effectLst/>
              <a:latin typeface="+mn-lt"/>
              <a:ea typeface="+mn-ea"/>
              <a:cs typeface="+mn-cs"/>
            </a:endParaRPr>
          </a:p>
          <a:p>
            <a:pPr rtl="0" fontAlgn="base"/>
            <a:endParaRPr lang="nl-NL" sz="1200" b="0" i="0" kern="1200" dirty="0" smtClean="0">
              <a:solidFill>
                <a:schemeClr val="tx1"/>
              </a:solidFill>
              <a:effectLst/>
              <a:latin typeface="+mn-lt"/>
              <a:ea typeface="+mn-ea"/>
              <a:cs typeface="+mn-cs"/>
            </a:endParaRPr>
          </a:p>
          <a:p>
            <a:r>
              <a:rPr lang="nl-NL" dirty="0" smtClean="0"/>
              <a:t>Opslag:</a:t>
            </a:r>
            <a:r>
              <a:rPr lang="nl-NL" baseline="0" dirty="0" smtClean="0"/>
              <a:t> glycogeen, vetten, in vet oplosbare vitamine (ADEK), vitamines B-complex, ijzer, sporenelementen</a:t>
            </a:r>
            <a:endParaRPr lang="nl-NL" dirty="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18</a:t>
            </a:fld>
            <a:endParaRPr lang="nl-NL"/>
          </a:p>
        </p:txBody>
      </p:sp>
    </p:spTree>
    <p:extLst>
      <p:ext uri="{BB962C8B-B14F-4D97-AF65-F5344CB8AC3E}">
        <p14:creationId xmlns:p14="http://schemas.microsoft.com/office/powerpoint/2010/main" val="135028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D60A3F44-DD13-4162-AEB6-B5364126700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85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60A3F44-DD13-4162-AEB6-B5364126700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389273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60A3F44-DD13-4162-AEB6-B5364126700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9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60A3F44-DD13-4162-AEB6-B5364126700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63054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60A3F44-DD13-4162-AEB6-B5364126700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14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60A3F44-DD13-4162-AEB6-B53641267008}" type="datetimeFigureOut">
              <a:rPr lang="nl-NL" smtClean="0"/>
              <a:t>20-3-2019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12373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60A3F44-DD13-4162-AEB6-B53641267008}" type="datetimeFigureOut">
              <a:rPr lang="nl-NL" smtClean="0"/>
              <a:t>20-3-2019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37353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60A3F44-DD13-4162-AEB6-B53641267008}" type="datetimeFigureOut">
              <a:rPr lang="nl-NL" smtClean="0"/>
              <a:t>20-3-2019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341566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3F44-DD13-4162-AEB6-B53641267008}" type="datetimeFigureOut">
              <a:rPr lang="nl-NL" smtClean="0"/>
              <a:t>20-3-2019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65274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60A3F44-DD13-4162-AEB6-B53641267008}" type="datetimeFigureOut">
              <a:rPr lang="nl-NL" smtClean="0"/>
              <a:t>20-3-2019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16878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60A3F44-DD13-4162-AEB6-B53641267008}" type="datetimeFigureOut">
              <a:rPr lang="nl-NL" smtClean="0"/>
              <a:t>20-3-2019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A2859E-10CD-45D5-AED1-469579342CD1}"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2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0A3F44-DD13-4162-AEB6-B53641267008}" type="datetimeFigureOut">
              <a:rPr lang="nl-NL" smtClean="0"/>
              <a:t>20-3-2019</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8A2859E-10CD-45D5-AED1-469579342CD1}" type="slidenum">
              <a:rPr lang="nl-NL" smtClean="0"/>
              <a:t>‹nr.›</a:t>
            </a:fld>
            <a:endParaRPr lang="nl-NL"/>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3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QT7oDH_kK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Spijsvertering</a:t>
            </a:r>
            <a:endParaRPr lang="nl-NL" dirty="0"/>
          </a:p>
        </p:txBody>
      </p:sp>
      <p:sp>
        <p:nvSpPr>
          <p:cNvPr id="3" name="Ondertitel 2"/>
          <p:cNvSpPr>
            <a:spLocks noGrp="1"/>
          </p:cNvSpPr>
          <p:nvPr>
            <p:ph type="subTitle" idx="1"/>
          </p:nvPr>
        </p:nvSpPr>
        <p:spPr/>
        <p:txBody>
          <a:bodyPr/>
          <a:lstStyle/>
          <a:p>
            <a:r>
              <a:rPr lang="nl-NL" dirty="0" smtClean="0"/>
              <a:t>D17v</a:t>
            </a:r>
            <a:endParaRPr lang="nl-NL" dirty="0"/>
          </a:p>
        </p:txBody>
      </p:sp>
    </p:spTree>
    <p:extLst>
      <p:ext uri="{BB962C8B-B14F-4D97-AF65-F5344CB8AC3E}">
        <p14:creationId xmlns:p14="http://schemas.microsoft.com/office/powerpoint/2010/main" val="102433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Nuchtere darm (Jejunum) &amp; Kronkeldarm (ileum)</a:t>
            </a:r>
            <a:endParaRPr lang="nl-NL" dirty="0"/>
          </a:p>
        </p:txBody>
      </p:sp>
      <p:sp>
        <p:nvSpPr>
          <p:cNvPr id="3" name="Tijdelijke aanduiding voor inhoud 2"/>
          <p:cNvSpPr>
            <a:spLocks noGrp="1"/>
          </p:cNvSpPr>
          <p:nvPr>
            <p:ph idx="1"/>
          </p:nvPr>
        </p:nvSpPr>
        <p:spPr>
          <a:xfrm>
            <a:off x="1024129" y="2286000"/>
            <a:ext cx="6009717" cy="4023360"/>
          </a:xfrm>
        </p:spPr>
        <p:txBody>
          <a:bodyPr>
            <a:normAutofit fontScale="92500"/>
          </a:bodyPr>
          <a:lstStyle/>
          <a:p>
            <a:pPr marL="0" indent="0">
              <a:buNone/>
            </a:pPr>
            <a:r>
              <a:rPr lang="nl-NL" sz="2400" dirty="0" smtClean="0"/>
              <a:t>Heet </a:t>
            </a:r>
            <a:r>
              <a:rPr lang="nl-NL" sz="2400" b="1" dirty="0" smtClean="0"/>
              <a:t>nuchter</a:t>
            </a:r>
            <a:r>
              <a:rPr lang="nl-NL" sz="2400" dirty="0" smtClean="0"/>
              <a:t> omdat het bij lijkschouwing/autopsie meestal leeg is. Is ongeveer </a:t>
            </a:r>
            <a:r>
              <a:rPr lang="nl-NL" sz="2400" b="1" dirty="0" smtClean="0"/>
              <a:t>2,5</a:t>
            </a:r>
            <a:r>
              <a:rPr lang="nl-NL" sz="2400" dirty="0" smtClean="0"/>
              <a:t> meter lang.</a:t>
            </a:r>
          </a:p>
          <a:p>
            <a:pPr marL="0" indent="0">
              <a:buNone/>
            </a:pPr>
            <a:r>
              <a:rPr lang="nl-NL" sz="2400" b="1" dirty="0" smtClean="0"/>
              <a:t>Kronkeldarm:</a:t>
            </a:r>
            <a:r>
              <a:rPr lang="nl-NL" sz="2400" dirty="0" smtClean="0"/>
              <a:t> is 3,5 meter lang en gaat rechtsonder over in de dikke darm. Ligt opgevouwen en gekronkeld in de buikholte. Het is het langste deel v/d dunne darm.</a:t>
            </a:r>
          </a:p>
          <a:p>
            <a:pPr marL="0" indent="0">
              <a:buNone/>
            </a:pPr>
            <a:r>
              <a:rPr lang="nl-NL" sz="2400" dirty="0" smtClean="0"/>
              <a:t>Alle verteerde voedingsstoffen worden in de dunne darm opgenomen (geresorbeerd) en via de poortader naar de lever vervoerd.</a:t>
            </a:r>
          </a:p>
          <a:p>
            <a:pPr marL="0" indent="0">
              <a:buNone/>
            </a:pPr>
            <a:r>
              <a:rPr lang="nl-NL" sz="2400" i="1" dirty="0" smtClean="0"/>
              <a:t>Ziektebeelden: chronische darmontsteking, IBS, ileus, darmkoliek, ulcus, beklemde breuk</a:t>
            </a:r>
            <a:endParaRPr lang="nl-NL" sz="2400" i="1" dirty="0"/>
          </a:p>
          <a:p>
            <a:pPr marL="0" indent="0">
              <a:buNone/>
            </a:pPr>
            <a:endParaRPr lang="nl-NL" sz="2400" dirty="0"/>
          </a:p>
        </p:txBody>
      </p:sp>
      <p:pic>
        <p:nvPicPr>
          <p:cNvPr id="4" name="Afbeelding 3"/>
          <p:cNvPicPr>
            <a:picLocks noChangeAspect="1"/>
          </p:cNvPicPr>
          <p:nvPr/>
        </p:nvPicPr>
        <p:blipFill>
          <a:blip r:embed="rId2"/>
          <a:stretch>
            <a:fillRect/>
          </a:stretch>
        </p:blipFill>
        <p:spPr>
          <a:xfrm>
            <a:off x="7526215" y="2286000"/>
            <a:ext cx="4106017" cy="3451274"/>
          </a:xfrm>
          <a:prstGeom prst="rect">
            <a:avLst/>
          </a:prstGeom>
        </p:spPr>
      </p:pic>
    </p:spTree>
    <p:extLst>
      <p:ext uri="{BB962C8B-B14F-4D97-AF65-F5344CB8AC3E}">
        <p14:creationId xmlns:p14="http://schemas.microsoft.com/office/powerpoint/2010/main" val="83075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voedselbewerking</a:t>
            </a:r>
            <a:endParaRPr lang="nl-NL" dirty="0"/>
          </a:p>
        </p:txBody>
      </p:sp>
      <p:sp>
        <p:nvSpPr>
          <p:cNvPr id="3" name="Tijdelijke aanduiding voor inhoud 2"/>
          <p:cNvSpPr>
            <a:spLocks noGrp="1"/>
          </p:cNvSpPr>
          <p:nvPr>
            <p:ph idx="1"/>
          </p:nvPr>
        </p:nvSpPr>
        <p:spPr/>
        <p:txBody>
          <a:bodyPr/>
          <a:lstStyle/>
          <a:p>
            <a:r>
              <a:rPr lang="nl-NL" dirty="0" smtClean="0"/>
              <a:t>De </a:t>
            </a:r>
            <a:r>
              <a:rPr lang="nl-NL" b="1" dirty="0" err="1" smtClean="0"/>
              <a:t>chymus</a:t>
            </a:r>
            <a:r>
              <a:rPr lang="nl-NL" dirty="0" smtClean="0"/>
              <a:t> komt in contact met de wand van de twaalfvingerige darm. Hierdoor produceert de wand 2 stoffen:</a:t>
            </a:r>
          </a:p>
          <a:p>
            <a:pPr marL="457200" indent="-457200">
              <a:buFont typeface="+mj-lt"/>
              <a:buAutoNum type="arabicPeriod"/>
            </a:pPr>
            <a:r>
              <a:rPr lang="nl-NL" i="1" dirty="0" err="1" smtClean="0"/>
              <a:t>Prosecretine</a:t>
            </a:r>
            <a:r>
              <a:rPr lang="nl-NL" dirty="0" smtClean="0"/>
              <a:t>: stimuleert de alvleesklier om natriumbicarbonaat te maken. Dit neutraliseert de voedselbrij.</a:t>
            </a:r>
          </a:p>
          <a:p>
            <a:pPr marL="457200" indent="-457200">
              <a:buFont typeface="+mj-lt"/>
              <a:buAutoNum type="arabicPeriod"/>
            </a:pPr>
            <a:r>
              <a:rPr lang="nl-NL" i="1" dirty="0" err="1" smtClean="0"/>
              <a:t>Cholecystokinine</a:t>
            </a:r>
            <a:r>
              <a:rPr lang="nl-NL" dirty="0" smtClean="0"/>
              <a:t>: stimuleert de galblaas om gal te maken.</a:t>
            </a:r>
            <a:endParaRPr lang="nl-NL" dirty="0"/>
          </a:p>
        </p:txBody>
      </p:sp>
    </p:spTree>
    <p:extLst>
      <p:ext uri="{BB962C8B-B14F-4D97-AF65-F5344CB8AC3E}">
        <p14:creationId xmlns:p14="http://schemas.microsoft.com/office/powerpoint/2010/main" val="155748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Verteringssappen</a:t>
            </a:r>
            <a:endParaRPr lang="nl-NL" dirty="0"/>
          </a:p>
        </p:txBody>
      </p:sp>
      <p:sp>
        <p:nvSpPr>
          <p:cNvPr id="3" name="Tijdelijke aanduiding voor inhoud 2"/>
          <p:cNvSpPr>
            <a:spLocks noGrp="1"/>
          </p:cNvSpPr>
          <p:nvPr>
            <p:ph idx="1"/>
          </p:nvPr>
        </p:nvSpPr>
        <p:spPr>
          <a:xfrm>
            <a:off x="1024128" y="2084832"/>
            <a:ext cx="10698949" cy="4224528"/>
          </a:xfrm>
        </p:spPr>
        <p:txBody>
          <a:bodyPr>
            <a:normAutofit lnSpcReduction="10000"/>
          </a:bodyPr>
          <a:lstStyle/>
          <a:p>
            <a:pPr>
              <a:buFont typeface="Arial" panose="020B0604020202020204" pitchFamily="34" charset="0"/>
              <a:buChar char="•"/>
            </a:pPr>
            <a:r>
              <a:rPr lang="nl-NL" dirty="0" smtClean="0"/>
              <a:t> </a:t>
            </a:r>
            <a:r>
              <a:rPr lang="nl-NL" b="1" dirty="0" err="1" smtClean="0"/>
              <a:t>Alvleeskliersap</a:t>
            </a:r>
            <a:r>
              <a:rPr lang="nl-NL" b="1" dirty="0" smtClean="0"/>
              <a:t> </a:t>
            </a:r>
            <a:r>
              <a:rPr lang="nl-NL" dirty="0" smtClean="0"/>
              <a:t>(1,5 liter per dag). Bevat:</a:t>
            </a:r>
          </a:p>
          <a:p>
            <a:pPr marL="0" indent="0">
              <a:buNone/>
            </a:pPr>
            <a:r>
              <a:rPr lang="nl-NL" i="1" dirty="0"/>
              <a:t>	</a:t>
            </a:r>
            <a:r>
              <a:rPr lang="nl-NL" i="1" dirty="0" smtClean="0"/>
              <a:t>&gt; Water</a:t>
            </a:r>
          </a:p>
          <a:p>
            <a:pPr marL="0" indent="0">
              <a:buNone/>
            </a:pPr>
            <a:r>
              <a:rPr lang="nl-NL" i="1" dirty="0"/>
              <a:t>	</a:t>
            </a:r>
            <a:r>
              <a:rPr lang="nl-NL" i="1" dirty="0" smtClean="0"/>
              <a:t>&gt; Slijm</a:t>
            </a:r>
          </a:p>
          <a:p>
            <a:pPr marL="0" indent="0">
              <a:buNone/>
            </a:pPr>
            <a:r>
              <a:rPr lang="nl-NL" i="1" dirty="0"/>
              <a:t>	</a:t>
            </a:r>
            <a:r>
              <a:rPr lang="nl-NL" i="1" dirty="0" smtClean="0"/>
              <a:t>&gt; Natriumbicarbonaat</a:t>
            </a:r>
          </a:p>
          <a:p>
            <a:pPr marL="0" indent="0">
              <a:buNone/>
            </a:pPr>
            <a:r>
              <a:rPr lang="nl-NL" i="1" dirty="0"/>
              <a:t>	</a:t>
            </a:r>
            <a:r>
              <a:rPr lang="nl-NL" i="1" dirty="0" smtClean="0"/>
              <a:t>&gt; Amylase (breekt suikers af)</a:t>
            </a:r>
          </a:p>
          <a:p>
            <a:pPr marL="0" indent="0">
              <a:buNone/>
            </a:pPr>
            <a:r>
              <a:rPr lang="nl-NL" i="1" dirty="0"/>
              <a:t>	</a:t>
            </a:r>
            <a:r>
              <a:rPr lang="nl-NL" i="1" dirty="0" smtClean="0"/>
              <a:t>&gt; Lipase (splitst vetten in kleinere bolletjes)</a:t>
            </a:r>
          </a:p>
          <a:p>
            <a:pPr marL="0" indent="0">
              <a:buNone/>
            </a:pPr>
            <a:r>
              <a:rPr lang="nl-NL" i="1" dirty="0"/>
              <a:t>	</a:t>
            </a:r>
            <a:r>
              <a:rPr lang="nl-NL" i="1" dirty="0" smtClean="0"/>
              <a:t>&gt; Trypsinogeen (eiwitsplitsend enzym)</a:t>
            </a:r>
          </a:p>
          <a:p>
            <a:pPr>
              <a:buFont typeface="Arial" panose="020B0604020202020204" pitchFamily="34" charset="0"/>
              <a:buChar char="•"/>
            </a:pPr>
            <a:r>
              <a:rPr lang="nl-NL" dirty="0"/>
              <a:t> </a:t>
            </a:r>
            <a:r>
              <a:rPr lang="nl-NL" b="1" dirty="0" smtClean="0"/>
              <a:t>Gal </a:t>
            </a:r>
            <a:r>
              <a:rPr lang="nl-NL" dirty="0" smtClean="0"/>
              <a:t>(0,7 liter per dag): wordt in de lever gemaakt </a:t>
            </a:r>
            <a:r>
              <a:rPr lang="nl-NL" dirty="0" smtClean="0">
                <a:sym typeface="Wingdings" panose="05000000000000000000" pitchFamily="2" charset="2"/>
              </a:rPr>
              <a:t> via galwegen in de 12-vingerige darm.</a:t>
            </a:r>
            <a:endParaRPr lang="nl-NL" dirty="0" smtClean="0"/>
          </a:p>
          <a:p>
            <a:pPr>
              <a:buFont typeface="Arial" panose="020B0604020202020204" pitchFamily="34" charset="0"/>
              <a:buChar char="•"/>
            </a:pPr>
            <a:r>
              <a:rPr lang="nl-NL" dirty="0"/>
              <a:t> </a:t>
            </a:r>
            <a:r>
              <a:rPr lang="nl-NL" b="1" dirty="0" smtClean="0"/>
              <a:t>Darmsap</a:t>
            </a:r>
            <a:r>
              <a:rPr lang="nl-NL" dirty="0" smtClean="0"/>
              <a:t> (2 liter per dag): zorgt voor de eindvertering</a:t>
            </a:r>
            <a:endParaRPr lang="nl-NL" dirty="0"/>
          </a:p>
        </p:txBody>
      </p:sp>
    </p:spTree>
    <p:extLst>
      <p:ext uri="{BB962C8B-B14F-4D97-AF65-F5344CB8AC3E}">
        <p14:creationId xmlns:p14="http://schemas.microsoft.com/office/powerpoint/2010/main" val="4144419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Dikke darm (Colon)</a:t>
            </a:r>
            <a:endParaRPr lang="nl-NL" dirty="0"/>
          </a:p>
        </p:txBody>
      </p:sp>
      <p:sp>
        <p:nvSpPr>
          <p:cNvPr id="3" name="Tijdelijke aanduiding voor inhoud 2"/>
          <p:cNvSpPr>
            <a:spLocks noGrp="1"/>
          </p:cNvSpPr>
          <p:nvPr>
            <p:ph idx="1"/>
          </p:nvPr>
        </p:nvSpPr>
        <p:spPr>
          <a:xfrm>
            <a:off x="1024129" y="2286000"/>
            <a:ext cx="5915934" cy="4023360"/>
          </a:xfrm>
        </p:spPr>
        <p:txBody>
          <a:bodyPr>
            <a:normAutofit lnSpcReduction="10000"/>
          </a:bodyPr>
          <a:lstStyle/>
          <a:p>
            <a:pPr marL="0" indent="0">
              <a:buNone/>
            </a:pPr>
            <a:r>
              <a:rPr lang="nl-NL" dirty="0" smtClean="0"/>
              <a:t>De dikke darm bestaat uit de onderdelen:</a:t>
            </a:r>
          </a:p>
          <a:p>
            <a:pPr>
              <a:buFont typeface="Arial" panose="020B0604020202020204" pitchFamily="34" charset="0"/>
              <a:buChar char="•"/>
            </a:pPr>
            <a:r>
              <a:rPr lang="nl-NL" dirty="0"/>
              <a:t> </a:t>
            </a:r>
            <a:r>
              <a:rPr lang="nl-NL" dirty="0" smtClean="0"/>
              <a:t>Blinde darm</a:t>
            </a:r>
          </a:p>
          <a:p>
            <a:pPr>
              <a:buFont typeface="Arial" panose="020B0604020202020204" pitchFamily="34" charset="0"/>
              <a:buChar char="•"/>
            </a:pPr>
            <a:r>
              <a:rPr lang="nl-NL" dirty="0"/>
              <a:t> </a:t>
            </a:r>
            <a:r>
              <a:rPr lang="nl-NL" dirty="0" smtClean="0"/>
              <a:t>Opstijgend deel</a:t>
            </a:r>
          </a:p>
          <a:p>
            <a:pPr>
              <a:buFont typeface="Arial" panose="020B0604020202020204" pitchFamily="34" charset="0"/>
              <a:buChar char="•"/>
            </a:pPr>
            <a:r>
              <a:rPr lang="nl-NL" dirty="0"/>
              <a:t> </a:t>
            </a:r>
            <a:r>
              <a:rPr lang="nl-NL" dirty="0" smtClean="0"/>
              <a:t>Dwars deel</a:t>
            </a:r>
          </a:p>
          <a:p>
            <a:pPr>
              <a:buFont typeface="Arial" panose="020B0604020202020204" pitchFamily="34" charset="0"/>
              <a:buChar char="•"/>
            </a:pPr>
            <a:r>
              <a:rPr lang="nl-NL" dirty="0"/>
              <a:t> </a:t>
            </a:r>
            <a:r>
              <a:rPr lang="nl-NL" dirty="0" smtClean="0"/>
              <a:t>Dalend deel</a:t>
            </a:r>
          </a:p>
          <a:p>
            <a:pPr>
              <a:buFont typeface="Arial" panose="020B0604020202020204" pitchFamily="34" charset="0"/>
              <a:buChar char="•"/>
            </a:pPr>
            <a:r>
              <a:rPr lang="nl-NL" dirty="0"/>
              <a:t> </a:t>
            </a:r>
            <a:r>
              <a:rPr lang="nl-NL" dirty="0" smtClean="0"/>
              <a:t>S-vormig deel (sigmoïd)</a:t>
            </a:r>
          </a:p>
          <a:p>
            <a:pPr>
              <a:buFont typeface="Arial" panose="020B0604020202020204" pitchFamily="34" charset="0"/>
              <a:buChar char="•"/>
            </a:pPr>
            <a:r>
              <a:rPr lang="nl-NL" dirty="0"/>
              <a:t> </a:t>
            </a:r>
            <a:r>
              <a:rPr lang="nl-NL" dirty="0" smtClean="0"/>
              <a:t>Endeldarm (rectum)</a:t>
            </a:r>
          </a:p>
          <a:p>
            <a:pPr marL="0" indent="0">
              <a:buNone/>
            </a:pPr>
            <a:r>
              <a:rPr lang="nl-NL" dirty="0" smtClean="0"/>
              <a:t>In totaal een lengte van 1,5 meter en is het laatste deel van het spijsverteringkanaal.</a:t>
            </a:r>
            <a:endParaRPr lang="nl-NL" dirty="0"/>
          </a:p>
        </p:txBody>
      </p:sp>
      <p:pic>
        <p:nvPicPr>
          <p:cNvPr id="4" name="Afbeelding 3"/>
          <p:cNvPicPr>
            <a:picLocks noChangeAspect="1"/>
          </p:cNvPicPr>
          <p:nvPr/>
        </p:nvPicPr>
        <p:blipFill>
          <a:blip r:embed="rId2"/>
          <a:stretch>
            <a:fillRect/>
          </a:stretch>
        </p:blipFill>
        <p:spPr>
          <a:xfrm>
            <a:off x="6940063" y="1592462"/>
            <a:ext cx="4478214" cy="4538459"/>
          </a:xfrm>
          <a:prstGeom prst="rect">
            <a:avLst/>
          </a:prstGeom>
        </p:spPr>
      </p:pic>
    </p:spTree>
    <p:extLst>
      <p:ext uri="{BB962C8B-B14F-4D97-AF65-F5344CB8AC3E}">
        <p14:creationId xmlns:p14="http://schemas.microsoft.com/office/powerpoint/2010/main" val="191379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Dikke darm (vervolg)</a:t>
            </a:r>
            <a:endParaRPr lang="nl-NL" dirty="0"/>
          </a:p>
        </p:txBody>
      </p:sp>
      <p:sp>
        <p:nvSpPr>
          <p:cNvPr id="3" name="Tijdelijke aanduiding voor inhoud 2"/>
          <p:cNvSpPr>
            <a:spLocks noGrp="1"/>
          </p:cNvSpPr>
          <p:nvPr>
            <p:ph idx="1"/>
          </p:nvPr>
        </p:nvSpPr>
        <p:spPr>
          <a:xfrm>
            <a:off x="1024127" y="2084832"/>
            <a:ext cx="4860037" cy="4023360"/>
          </a:xfrm>
        </p:spPr>
        <p:txBody>
          <a:bodyPr/>
          <a:lstStyle/>
          <a:p>
            <a:pPr marL="0" indent="0">
              <a:buNone/>
            </a:pPr>
            <a:r>
              <a:rPr lang="nl-NL" dirty="0" smtClean="0"/>
              <a:t>Spijsverteringsresten komen vanuit de kronkeldarm in de dikke darm (colon). Daarna verlaten ze het spijsverteringskanaal via de </a:t>
            </a:r>
            <a:r>
              <a:rPr lang="nl-NL" b="1" dirty="0" smtClean="0"/>
              <a:t>feces </a:t>
            </a:r>
            <a:r>
              <a:rPr lang="nl-NL" dirty="0" smtClean="0"/>
              <a:t>(ontlasting).</a:t>
            </a:r>
          </a:p>
          <a:p>
            <a:pPr marL="0" indent="0">
              <a:buNone/>
            </a:pPr>
            <a:endParaRPr lang="nl-NL" dirty="0"/>
          </a:p>
          <a:p>
            <a:pPr marL="0" indent="0">
              <a:buNone/>
            </a:pPr>
            <a:r>
              <a:rPr lang="nl-NL" b="1" dirty="0" smtClean="0"/>
              <a:t>Klep van </a:t>
            </a:r>
            <a:r>
              <a:rPr lang="nl-NL" b="1" dirty="0" err="1" smtClean="0"/>
              <a:t>Bauhin</a:t>
            </a:r>
            <a:r>
              <a:rPr lang="nl-NL" b="1" dirty="0" smtClean="0"/>
              <a:t>:</a:t>
            </a:r>
            <a:r>
              <a:rPr lang="nl-NL" dirty="0" smtClean="0"/>
              <a:t> de plaats waar de kronkeldarm overgaat in de dikke darm. Wat is de functie van deze klep?</a:t>
            </a:r>
          </a:p>
          <a:p>
            <a:pPr marL="0" indent="0">
              <a:buNone/>
            </a:pPr>
            <a:r>
              <a:rPr lang="nl-NL" b="1" dirty="0" smtClean="0"/>
              <a:t>Functies dikke darm?</a:t>
            </a:r>
          </a:p>
          <a:p>
            <a:pPr marL="0" indent="0">
              <a:buNone/>
            </a:pPr>
            <a:endParaRPr lang="nl-NL" dirty="0"/>
          </a:p>
        </p:txBody>
      </p:sp>
      <p:pic>
        <p:nvPicPr>
          <p:cNvPr id="4" name="Afbeelding 3"/>
          <p:cNvPicPr>
            <a:picLocks noChangeAspect="1"/>
          </p:cNvPicPr>
          <p:nvPr/>
        </p:nvPicPr>
        <p:blipFill>
          <a:blip r:embed="rId3"/>
          <a:stretch>
            <a:fillRect/>
          </a:stretch>
        </p:blipFill>
        <p:spPr>
          <a:xfrm>
            <a:off x="5884164" y="2309446"/>
            <a:ext cx="6000750" cy="3095625"/>
          </a:xfrm>
          <a:prstGeom prst="rect">
            <a:avLst/>
          </a:prstGeom>
        </p:spPr>
      </p:pic>
    </p:spTree>
    <p:extLst>
      <p:ext uri="{BB962C8B-B14F-4D97-AF65-F5344CB8AC3E}">
        <p14:creationId xmlns:p14="http://schemas.microsoft.com/office/powerpoint/2010/main" val="2523354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Ziektebeelden dikke darm</a:t>
            </a:r>
            <a:endParaRPr lang="nl-NL" dirty="0"/>
          </a:p>
        </p:txBody>
      </p:sp>
      <p:sp>
        <p:nvSpPr>
          <p:cNvPr id="3" name="Tijdelijke aanduiding voor inhoud 2"/>
          <p:cNvSpPr>
            <a:spLocks noGrp="1"/>
          </p:cNvSpPr>
          <p:nvPr>
            <p:ph idx="1"/>
          </p:nvPr>
        </p:nvSpPr>
        <p:spPr>
          <a:xfrm>
            <a:off x="1024127" y="2084832"/>
            <a:ext cx="10314433" cy="4023360"/>
          </a:xfrm>
        </p:spPr>
        <p:txBody>
          <a:bodyPr>
            <a:normAutofit/>
          </a:bodyPr>
          <a:lstStyle/>
          <a:p>
            <a:pPr>
              <a:buFont typeface="Arial" panose="020B0604020202020204" pitchFamily="34" charset="0"/>
              <a:buChar char="•"/>
            </a:pPr>
            <a:r>
              <a:rPr lang="nl-NL" sz="2800" b="1" dirty="0" smtClean="0"/>
              <a:t> Appendicitis / peritonitis</a:t>
            </a:r>
            <a:r>
              <a:rPr lang="nl-NL" sz="2800" dirty="0" smtClean="0"/>
              <a:t>: </a:t>
            </a:r>
            <a:r>
              <a:rPr lang="nl-NL" sz="1400" dirty="0" smtClean="0"/>
              <a:t>Blindedarm ontsteking (wormvormig aanhangsel = appendix), buikvliesontsteking.</a:t>
            </a:r>
            <a:endParaRPr lang="nl-NL" sz="2800" b="1" dirty="0" smtClean="0"/>
          </a:p>
          <a:p>
            <a:pPr>
              <a:buFont typeface="Arial" panose="020B0604020202020204" pitchFamily="34" charset="0"/>
              <a:buChar char="•"/>
            </a:pPr>
            <a:r>
              <a:rPr lang="nl-NL" sz="2800" dirty="0"/>
              <a:t> </a:t>
            </a:r>
            <a:r>
              <a:rPr lang="nl-NL" sz="2800" b="1" dirty="0" smtClean="0"/>
              <a:t>Diverticulitis</a:t>
            </a:r>
            <a:r>
              <a:rPr lang="nl-NL" sz="2800" dirty="0" smtClean="0"/>
              <a:t>: </a:t>
            </a:r>
            <a:r>
              <a:rPr lang="nl-NL" sz="1400" dirty="0" smtClean="0"/>
              <a:t>divertikels in de dikke darm die ontstoken raken (</a:t>
            </a:r>
            <a:r>
              <a:rPr lang="nl-NL" sz="1400" dirty="0" err="1" smtClean="0"/>
              <a:t>itis</a:t>
            </a:r>
            <a:r>
              <a:rPr lang="nl-NL" sz="1400" dirty="0" smtClean="0"/>
              <a:t>).</a:t>
            </a:r>
          </a:p>
          <a:p>
            <a:pPr>
              <a:buFont typeface="Arial" panose="020B0604020202020204" pitchFamily="34" charset="0"/>
              <a:buChar char="•"/>
            </a:pPr>
            <a:r>
              <a:rPr lang="nl-NL" sz="2800" dirty="0" smtClean="0"/>
              <a:t> </a:t>
            </a:r>
            <a:r>
              <a:rPr lang="nl-NL" sz="2800" b="1" dirty="0" smtClean="0"/>
              <a:t>Darmpoliepen:</a:t>
            </a:r>
            <a:r>
              <a:rPr lang="nl-NL" sz="2800" dirty="0" smtClean="0"/>
              <a:t> </a:t>
            </a:r>
            <a:r>
              <a:rPr lang="nl-NL" sz="1400" dirty="0" smtClean="0"/>
              <a:t>woekering van het slijmvlies van de dikke darm. Poliepen kunnen uitgroeien tot kwaadaardige tumoren.</a:t>
            </a:r>
            <a:endParaRPr lang="nl-NL" sz="2800" b="1" dirty="0" smtClean="0"/>
          </a:p>
          <a:p>
            <a:pPr>
              <a:buFont typeface="Arial" panose="020B0604020202020204" pitchFamily="34" charset="0"/>
              <a:buChar char="•"/>
            </a:pPr>
            <a:r>
              <a:rPr lang="nl-NL" sz="2800" dirty="0"/>
              <a:t> </a:t>
            </a:r>
            <a:r>
              <a:rPr lang="nl-NL" sz="2800" b="1" dirty="0" smtClean="0"/>
              <a:t>Colon of rectumcarcinoom:</a:t>
            </a:r>
            <a:r>
              <a:rPr lang="nl-NL" sz="2800" dirty="0" smtClean="0"/>
              <a:t> </a:t>
            </a:r>
            <a:r>
              <a:rPr lang="nl-NL" sz="1400" dirty="0" smtClean="0"/>
              <a:t>kanker van de dikke darm of in het rectum (laatste deel van de dikke darm)</a:t>
            </a:r>
            <a:endParaRPr lang="nl-NL" sz="2800" b="1" dirty="0" smtClean="0"/>
          </a:p>
          <a:p>
            <a:pPr>
              <a:buFont typeface="Arial" panose="020B0604020202020204" pitchFamily="34" charset="0"/>
              <a:buChar char="•"/>
            </a:pPr>
            <a:r>
              <a:rPr lang="nl-NL" sz="2800" dirty="0"/>
              <a:t> </a:t>
            </a:r>
            <a:r>
              <a:rPr lang="nl-NL" sz="2800" b="1" dirty="0" smtClean="0"/>
              <a:t>Ileus:</a:t>
            </a:r>
            <a:r>
              <a:rPr lang="nl-NL" sz="2800" dirty="0" smtClean="0"/>
              <a:t> </a:t>
            </a:r>
            <a:r>
              <a:rPr lang="nl-NL" sz="1400" dirty="0" smtClean="0"/>
              <a:t>darmafsluiting, kan ook in </a:t>
            </a:r>
            <a:r>
              <a:rPr lang="nl-NL" sz="1400" dirty="0" err="1" smtClean="0"/>
              <a:t>enteron</a:t>
            </a:r>
            <a:r>
              <a:rPr lang="nl-NL" sz="1400" dirty="0" smtClean="0"/>
              <a:t> optreden</a:t>
            </a:r>
            <a:endParaRPr lang="nl-NL" sz="2800" b="1" dirty="0" smtClean="0"/>
          </a:p>
          <a:p>
            <a:pPr>
              <a:buFont typeface="Arial" panose="020B0604020202020204" pitchFamily="34" charset="0"/>
              <a:buChar char="•"/>
            </a:pPr>
            <a:r>
              <a:rPr lang="nl-NL" sz="2800" dirty="0" smtClean="0"/>
              <a:t> </a:t>
            </a:r>
            <a:r>
              <a:rPr lang="nl-NL" sz="2800" b="1" dirty="0" smtClean="0"/>
              <a:t>Diarree en obstipatie (met als gevolg aambeien/</a:t>
            </a:r>
            <a:r>
              <a:rPr lang="nl-NL" sz="2800" b="1" dirty="0" err="1" smtClean="0"/>
              <a:t>fissura</a:t>
            </a:r>
            <a:r>
              <a:rPr lang="nl-NL" sz="2800" b="1" dirty="0" smtClean="0"/>
              <a:t> ani)</a:t>
            </a:r>
            <a:r>
              <a:rPr lang="nl-NL" sz="2800" dirty="0" smtClean="0"/>
              <a:t>: </a:t>
            </a:r>
            <a:r>
              <a:rPr lang="nl-NL" sz="1400" dirty="0" smtClean="0"/>
              <a:t>waterdunne ontlasting of ophoping van ontlasting door verschillende redenen</a:t>
            </a:r>
            <a:endParaRPr lang="nl-NL" sz="2800" b="1" dirty="0"/>
          </a:p>
        </p:txBody>
      </p:sp>
    </p:spTree>
    <p:extLst>
      <p:ext uri="{BB962C8B-B14F-4D97-AF65-F5344CB8AC3E}">
        <p14:creationId xmlns:p14="http://schemas.microsoft.com/office/powerpoint/2010/main" val="236311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92608" y="156020"/>
            <a:ext cx="11686032" cy="6487466"/>
          </a:xfrm>
          <a:prstGeom prst="rect">
            <a:avLst/>
          </a:prstGeom>
        </p:spPr>
      </p:pic>
    </p:spTree>
    <p:extLst>
      <p:ext uri="{BB962C8B-B14F-4D97-AF65-F5344CB8AC3E}">
        <p14:creationId xmlns:p14="http://schemas.microsoft.com/office/powerpoint/2010/main" val="2398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Lever (</a:t>
            </a:r>
            <a:r>
              <a:rPr lang="nl-NL" dirty="0" err="1" smtClean="0"/>
              <a:t>hepar</a:t>
            </a:r>
            <a:r>
              <a:rPr lang="nl-NL" dirty="0" smtClean="0"/>
              <a:t>)</a:t>
            </a:r>
            <a:endParaRPr lang="nl-NL" dirty="0"/>
          </a:p>
        </p:txBody>
      </p:sp>
      <p:sp>
        <p:nvSpPr>
          <p:cNvPr id="3" name="Tijdelijke aanduiding voor inhoud 2"/>
          <p:cNvSpPr>
            <a:spLocks noGrp="1"/>
          </p:cNvSpPr>
          <p:nvPr>
            <p:ph idx="1"/>
          </p:nvPr>
        </p:nvSpPr>
        <p:spPr>
          <a:xfrm>
            <a:off x="1024129" y="2286000"/>
            <a:ext cx="6115224" cy="3575538"/>
          </a:xfrm>
        </p:spPr>
        <p:txBody>
          <a:bodyPr>
            <a:normAutofit fontScale="85000" lnSpcReduction="20000"/>
          </a:bodyPr>
          <a:lstStyle/>
          <a:p>
            <a:r>
              <a:rPr lang="nl-NL" sz="2400" b="1" dirty="0" smtClean="0"/>
              <a:t>Ligging:</a:t>
            </a:r>
            <a:r>
              <a:rPr lang="nl-NL" sz="2400" dirty="0" smtClean="0"/>
              <a:t> rechtsboven in de buikholte naast de maag. Eén van de belangrijkste organen, heeft veel functies:</a:t>
            </a:r>
          </a:p>
          <a:p>
            <a:pPr>
              <a:buFont typeface="Arial" panose="020B0604020202020204" pitchFamily="34" charset="0"/>
              <a:buChar char="•"/>
            </a:pPr>
            <a:r>
              <a:rPr lang="nl-NL" sz="2400" dirty="0"/>
              <a:t> </a:t>
            </a:r>
            <a:r>
              <a:rPr lang="nl-NL" sz="2400" dirty="0" smtClean="0"/>
              <a:t>Voornaamste functie: produceert </a:t>
            </a:r>
            <a:r>
              <a:rPr lang="nl-NL" sz="2400" b="1" dirty="0" smtClean="0"/>
              <a:t>gal</a:t>
            </a:r>
            <a:r>
              <a:rPr lang="nl-NL" sz="2400" dirty="0"/>
              <a:t>.</a:t>
            </a:r>
            <a:r>
              <a:rPr lang="nl-NL" sz="2400" dirty="0" smtClean="0"/>
              <a:t> </a:t>
            </a:r>
            <a:r>
              <a:rPr lang="nl-NL" sz="2400" dirty="0"/>
              <a:t>D</a:t>
            </a:r>
            <a:r>
              <a:rPr lang="nl-NL" sz="2400" dirty="0" smtClean="0"/>
              <a:t>it wordt opgeslagen in de galblaas. Via de galwegen wordt gal aan spijsverteringssappen toegevoegd (in de </a:t>
            </a:r>
            <a:r>
              <a:rPr lang="nl-NL" sz="2400" i="1" dirty="0" smtClean="0"/>
              <a:t>twaalfvingerige darm</a:t>
            </a:r>
            <a:r>
              <a:rPr lang="nl-NL" sz="2400" dirty="0" smtClean="0"/>
              <a:t>). Hier zit in:</a:t>
            </a:r>
          </a:p>
          <a:p>
            <a:pPr>
              <a:buFont typeface="Wingdings" panose="05000000000000000000" pitchFamily="2" charset="2"/>
              <a:buChar char="v"/>
            </a:pPr>
            <a:r>
              <a:rPr lang="nl-NL" sz="2400" dirty="0"/>
              <a:t> </a:t>
            </a:r>
            <a:r>
              <a:rPr lang="nl-NL" sz="2400" dirty="0" smtClean="0"/>
              <a:t>Water</a:t>
            </a:r>
          </a:p>
          <a:p>
            <a:pPr>
              <a:buFont typeface="Wingdings" panose="05000000000000000000" pitchFamily="2" charset="2"/>
              <a:buChar char="v"/>
            </a:pPr>
            <a:r>
              <a:rPr lang="nl-NL" sz="2400" dirty="0" smtClean="0"/>
              <a:t> Slijm</a:t>
            </a:r>
          </a:p>
          <a:p>
            <a:pPr>
              <a:buFont typeface="Wingdings" panose="05000000000000000000" pitchFamily="2" charset="2"/>
              <a:buChar char="v"/>
            </a:pPr>
            <a:r>
              <a:rPr lang="nl-NL" sz="2400" dirty="0" smtClean="0"/>
              <a:t> Galzure zouten: emulgeert vetten in de twaalfvingerige darm</a:t>
            </a:r>
          </a:p>
          <a:p>
            <a:pPr>
              <a:buFont typeface="Wingdings" panose="05000000000000000000" pitchFamily="2" charset="2"/>
              <a:buChar char="v"/>
            </a:pPr>
            <a:r>
              <a:rPr lang="nl-NL" sz="2400" dirty="0"/>
              <a:t> </a:t>
            </a:r>
            <a:r>
              <a:rPr lang="nl-NL" sz="2400" b="1" dirty="0" smtClean="0"/>
              <a:t>Bilirubine</a:t>
            </a:r>
            <a:r>
              <a:rPr lang="nl-NL" sz="2400" dirty="0" smtClean="0"/>
              <a:t> (afvalstof van hemoglobine afbraak, kleurt de ontlasting bruin)</a:t>
            </a:r>
          </a:p>
          <a:p>
            <a:pPr>
              <a:buFont typeface="Arial" panose="020B0604020202020204" pitchFamily="34" charset="0"/>
              <a:buChar char="•"/>
            </a:pPr>
            <a:endParaRPr lang="nl-NL" sz="2400" dirty="0"/>
          </a:p>
        </p:txBody>
      </p:sp>
      <p:pic>
        <p:nvPicPr>
          <p:cNvPr id="5" name="Afbeelding 4"/>
          <p:cNvPicPr>
            <a:picLocks noChangeAspect="1"/>
          </p:cNvPicPr>
          <p:nvPr/>
        </p:nvPicPr>
        <p:blipFill>
          <a:blip r:embed="rId2"/>
          <a:stretch>
            <a:fillRect/>
          </a:stretch>
        </p:blipFill>
        <p:spPr>
          <a:xfrm>
            <a:off x="7139353" y="1910862"/>
            <a:ext cx="4756703" cy="3520586"/>
          </a:xfrm>
          <a:prstGeom prst="rect">
            <a:avLst/>
          </a:prstGeom>
        </p:spPr>
      </p:pic>
    </p:spTree>
    <p:extLst>
      <p:ext uri="{BB962C8B-B14F-4D97-AF65-F5344CB8AC3E}">
        <p14:creationId xmlns:p14="http://schemas.microsoft.com/office/powerpoint/2010/main" val="4270855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Andere functies</a:t>
            </a:r>
            <a:endParaRPr lang="nl-NL" dirty="0"/>
          </a:p>
        </p:txBody>
      </p:sp>
      <p:sp>
        <p:nvSpPr>
          <p:cNvPr id="3" name="Tijdelijke aanduiding voor inhoud 2"/>
          <p:cNvSpPr>
            <a:spLocks noGrp="1"/>
          </p:cNvSpPr>
          <p:nvPr>
            <p:ph idx="1"/>
          </p:nvPr>
        </p:nvSpPr>
        <p:spPr>
          <a:xfrm>
            <a:off x="1024128" y="2084832"/>
            <a:ext cx="9720073" cy="4023360"/>
          </a:xfrm>
        </p:spPr>
        <p:txBody>
          <a:bodyPr>
            <a:normAutofit fontScale="92500" lnSpcReduction="20000"/>
          </a:bodyPr>
          <a:lstStyle/>
          <a:p>
            <a:pPr>
              <a:buFont typeface="Arial" panose="020B0604020202020204" pitchFamily="34" charset="0"/>
              <a:buChar char="•"/>
            </a:pPr>
            <a:r>
              <a:rPr lang="nl-NL" sz="2800" dirty="0" smtClean="0"/>
              <a:t> </a:t>
            </a:r>
            <a:r>
              <a:rPr lang="nl-NL" sz="2800" b="1" dirty="0" smtClean="0"/>
              <a:t>Suikerstofwisseling</a:t>
            </a:r>
            <a:r>
              <a:rPr lang="nl-NL" sz="2800" dirty="0" smtClean="0"/>
              <a:t>: in stand houding bloedsuikerspiegel</a:t>
            </a:r>
          </a:p>
          <a:p>
            <a:pPr>
              <a:buFont typeface="Arial" panose="020B0604020202020204" pitchFamily="34" charset="0"/>
              <a:buChar char="•"/>
            </a:pPr>
            <a:r>
              <a:rPr lang="nl-NL" sz="2800" dirty="0"/>
              <a:t> </a:t>
            </a:r>
            <a:r>
              <a:rPr lang="nl-NL" sz="2800" b="1" dirty="0" smtClean="0"/>
              <a:t>Vetstofwisseling</a:t>
            </a:r>
            <a:r>
              <a:rPr lang="nl-NL" sz="2800" dirty="0" smtClean="0"/>
              <a:t>: lever maakt meeste vetten zelf</a:t>
            </a:r>
          </a:p>
          <a:p>
            <a:pPr>
              <a:buFont typeface="Arial" panose="020B0604020202020204" pitchFamily="34" charset="0"/>
              <a:buChar char="•"/>
            </a:pPr>
            <a:r>
              <a:rPr lang="nl-NL" sz="2800" dirty="0"/>
              <a:t> </a:t>
            </a:r>
            <a:r>
              <a:rPr lang="nl-NL" sz="2800" b="1" dirty="0" smtClean="0"/>
              <a:t>Eiwitstofwisseling</a:t>
            </a:r>
            <a:r>
              <a:rPr lang="nl-NL" sz="2800" dirty="0" smtClean="0"/>
              <a:t>: hier worden plasma-eiwitten gemaakt (stollingsfactoren, albumine, globuline, fibrinogeen)</a:t>
            </a:r>
          </a:p>
          <a:p>
            <a:pPr>
              <a:buFont typeface="Arial" panose="020B0604020202020204" pitchFamily="34" charset="0"/>
              <a:buChar char="•"/>
            </a:pPr>
            <a:r>
              <a:rPr lang="nl-NL" sz="2800" dirty="0"/>
              <a:t> </a:t>
            </a:r>
            <a:r>
              <a:rPr lang="nl-NL" sz="2800" b="1" dirty="0" err="1" smtClean="0"/>
              <a:t>Ontgifting</a:t>
            </a:r>
            <a:r>
              <a:rPr lang="nl-NL" sz="2800" dirty="0" smtClean="0"/>
              <a:t>: veel afbraak van stoffen (hergebruik, overtollig, giftig)</a:t>
            </a:r>
          </a:p>
          <a:p>
            <a:pPr>
              <a:buFont typeface="Arial" panose="020B0604020202020204" pitchFamily="34" charset="0"/>
              <a:buChar char="•"/>
            </a:pPr>
            <a:r>
              <a:rPr lang="nl-NL" sz="2800" dirty="0"/>
              <a:t> </a:t>
            </a:r>
            <a:r>
              <a:rPr lang="nl-NL" sz="2800" b="1" dirty="0" smtClean="0"/>
              <a:t>Opslag</a:t>
            </a:r>
            <a:r>
              <a:rPr lang="nl-NL" sz="2800" dirty="0" smtClean="0"/>
              <a:t>: glycogeen, vetten, vitamines A, D, E en K, ijzer, sporenelementen</a:t>
            </a:r>
          </a:p>
          <a:p>
            <a:pPr>
              <a:buFont typeface="Arial" panose="020B0604020202020204" pitchFamily="34" charset="0"/>
              <a:buChar char="•"/>
            </a:pPr>
            <a:r>
              <a:rPr lang="nl-NL" sz="2800" dirty="0"/>
              <a:t> </a:t>
            </a:r>
            <a:r>
              <a:rPr lang="nl-NL" sz="2800" b="1" dirty="0" smtClean="0"/>
              <a:t>Warmteproductie</a:t>
            </a:r>
            <a:r>
              <a:rPr lang="nl-NL" sz="2800" dirty="0" smtClean="0"/>
              <a:t>: lever zetten vetten en suikers uit voeding om in brandstoffen</a:t>
            </a:r>
          </a:p>
          <a:p>
            <a:pPr marL="0" indent="0">
              <a:buNone/>
            </a:pPr>
            <a:r>
              <a:rPr lang="nl-NL" sz="2800" i="1" dirty="0" smtClean="0"/>
              <a:t>Ziektebeelden: hepatitis, levercirrose </a:t>
            </a:r>
            <a:endParaRPr lang="nl-NL" sz="2800" i="1" dirty="0"/>
          </a:p>
        </p:txBody>
      </p:sp>
    </p:spTree>
    <p:extLst>
      <p:ext uri="{BB962C8B-B14F-4D97-AF65-F5344CB8AC3E}">
        <p14:creationId xmlns:p14="http://schemas.microsoft.com/office/powerpoint/2010/main" val="2343954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galwegen</a:t>
            </a:r>
            <a:endParaRPr lang="nl-NL" dirty="0"/>
          </a:p>
        </p:txBody>
      </p:sp>
      <p:sp>
        <p:nvSpPr>
          <p:cNvPr id="3" name="Tijdelijke aanduiding voor inhoud 2"/>
          <p:cNvSpPr>
            <a:spLocks noGrp="1"/>
          </p:cNvSpPr>
          <p:nvPr>
            <p:ph idx="1"/>
          </p:nvPr>
        </p:nvSpPr>
        <p:spPr/>
        <p:txBody>
          <a:bodyPr/>
          <a:lstStyle/>
          <a:p>
            <a:r>
              <a:rPr lang="nl-NL" dirty="0" smtClean="0"/>
              <a:t>Onder de galwegen worden verstaan:</a:t>
            </a:r>
          </a:p>
          <a:p>
            <a:pPr>
              <a:buFont typeface="Arial" panose="020B0604020202020204" pitchFamily="34" charset="0"/>
              <a:buChar char="•"/>
            </a:pPr>
            <a:r>
              <a:rPr lang="nl-NL" dirty="0"/>
              <a:t> </a:t>
            </a:r>
            <a:r>
              <a:rPr lang="nl-NL" b="1" dirty="0" smtClean="0"/>
              <a:t>Leverbuis</a:t>
            </a:r>
            <a:r>
              <a:rPr lang="nl-NL" dirty="0" smtClean="0"/>
              <a:t>: voert gal af vanuit de lever richting de alvleesklier</a:t>
            </a:r>
          </a:p>
          <a:p>
            <a:pPr>
              <a:buFont typeface="Arial" panose="020B0604020202020204" pitchFamily="34" charset="0"/>
              <a:buChar char="•"/>
            </a:pPr>
            <a:r>
              <a:rPr lang="nl-NL" dirty="0"/>
              <a:t> </a:t>
            </a:r>
            <a:r>
              <a:rPr lang="nl-NL" b="1" dirty="0" smtClean="0"/>
              <a:t>Galblaasbuis</a:t>
            </a:r>
            <a:r>
              <a:rPr lang="nl-NL" dirty="0" smtClean="0"/>
              <a:t>: loopt uit in de galblaas.</a:t>
            </a:r>
          </a:p>
          <a:p>
            <a:pPr marL="0" indent="0">
              <a:buNone/>
            </a:pPr>
            <a:endParaRPr lang="nl-NL" dirty="0"/>
          </a:p>
          <a:p>
            <a:pPr marL="0" indent="0">
              <a:buNone/>
            </a:pPr>
            <a:r>
              <a:rPr lang="nl-NL" dirty="0" smtClean="0"/>
              <a:t>Na de aftakking van de galblaasbuis, heet de leverbuis </a:t>
            </a:r>
            <a:r>
              <a:rPr lang="nl-NL" b="1" dirty="0" smtClean="0"/>
              <a:t>galbuis</a:t>
            </a:r>
            <a:r>
              <a:rPr lang="nl-NL" dirty="0" smtClean="0"/>
              <a:t> en mondt uit in de </a:t>
            </a:r>
            <a:r>
              <a:rPr lang="nl-NL" b="1" dirty="0" smtClean="0"/>
              <a:t>pancreasbuis</a:t>
            </a:r>
            <a:r>
              <a:rPr lang="nl-NL" dirty="0" smtClean="0"/>
              <a:t> (de buis van de alvleesklier).</a:t>
            </a:r>
          </a:p>
          <a:p>
            <a:pPr marL="0" indent="0">
              <a:buNone/>
            </a:pPr>
            <a:r>
              <a:rPr lang="nl-NL" dirty="0" smtClean="0"/>
              <a:t>In de galblaas wordt vloeibaar gal ingedikt: het water wordt eruit gehaald, wordt dik en krijgt een donkergroene kleur.</a:t>
            </a:r>
            <a:endParaRPr lang="nl-NL" dirty="0"/>
          </a:p>
        </p:txBody>
      </p:sp>
    </p:spTree>
    <p:extLst>
      <p:ext uri="{BB962C8B-B14F-4D97-AF65-F5344CB8AC3E}">
        <p14:creationId xmlns:p14="http://schemas.microsoft.com/office/powerpoint/2010/main" val="1106289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Spijsverteringsorganen</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smtClean="0"/>
              <a:t> Welke spijsverteringsorganen kennen we?</a:t>
            </a:r>
          </a:p>
          <a:p>
            <a:pPr>
              <a:buFont typeface="Arial" panose="020B0604020202020204" pitchFamily="34" charset="0"/>
              <a:buChar char="•"/>
            </a:pPr>
            <a:r>
              <a:rPr lang="nl-NL" dirty="0" smtClean="0"/>
              <a:t> Welke functies (</a:t>
            </a:r>
            <a:r>
              <a:rPr lang="nl-NL" b="1" dirty="0" smtClean="0"/>
              <a:t>fysiologie</a:t>
            </a:r>
            <a:r>
              <a:rPr lang="nl-NL" dirty="0" smtClean="0"/>
              <a:t>) heeft elk orgaan?</a:t>
            </a:r>
          </a:p>
          <a:p>
            <a:pPr>
              <a:buFont typeface="Arial" panose="020B0604020202020204" pitchFamily="34" charset="0"/>
              <a:buChar char="•"/>
            </a:pPr>
            <a:r>
              <a:rPr lang="nl-NL" dirty="0"/>
              <a:t> </a:t>
            </a:r>
            <a:r>
              <a:rPr lang="nl-NL" dirty="0" smtClean="0"/>
              <a:t>Hoe ‘ligt’ elk orgaan? (</a:t>
            </a:r>
            <a:r>
              <a:rPr lang="nl-NL" b="1" dirty="0" smtClean="0"/>
              <a:t>anatomie</a:t>
            </a:r>
            <a:r>
              <a:rPr lang="nl-NL" dirty="0" smtClean="0"/>
              <a:t>)</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769366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lever en de galbla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60" y="-1480196"/>
            <a:ext cx="9879379" cy="833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34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Galblaas (</a:t>
            </a:r>
            <a:r>
              <a:rPr lang="nl-NL" dirty="0" err="1" smtClean="0"/>
              <a:t>vesica</a:t>
            </a:r>
            <a:r>
              <a:rPr lang="nl-NL" dirty="0" smtClean="0"/>
              <a:t> </a:t>
            </a:r>
            <a:r>
              <a:rPr lang="nl-NL" dirty="0" err="1" smtClean="0"/>
              <a:t>fellea</a:t>
            </a:r>
            <a:r>
              <a:rPr lang="nl-NL" dirty="0" smtClean="0"/>
              <a:t>)</a:t>
            </a:r>
            <a:endParaRPr lang="nl-NL" dirty="0"/>
          </a:p>
        </p:txBody>
      </p:sp>
      <p:sp>
        <p:nvSpPr>
          <p:cNvPr id="3" name="Tijdelijke aanduiding voor inhoud 2"/>
          <p:cNvSpPr>
            <a:spLocks noGrp="1"/>
          </p:cNvSpPr>
          <p:nvPr>
            <p:ph idx="1"/>
          </p:nvPr>
        </p:nvSpPr>
        <p:spPr>
          <a:xfrm>
            <a:off x="1024128" y="2332892"/>
            <a:ext cx="7017903" cy="4023360"/>
          </a:xfrm>
        </p:spPr>
        <p:txBody>
          <a:bodyPr/>
          <a:lstStyle/>
          <a:p>
            <a:r>
              <a:rPr lang="nl-NL" b="1" dirty="0" smtClean="0"/>
              <a:t>Locatie:</a:t>
            </a:r>
            <a:r>
              <a:rPr lang="nl-NL" dirty="0" smtClean="0"/>
              <a:t> rechtsboven in buikholte tegen lever (</a:t>
            </a:r>
            <a:r>
              <a:rPr lang="nl-NL" dirty="0" err="1" smtClean="0"/>
              <a:t>hepar</a:t>
            </a:r>
            <a:r>
              <a:rPr lang="nl-NL" dirty="0" smtClean="0"/>
              <a:t>) aan. </a:t>
            </a:r>
          </a:p>
          <a:p>
            <a:r>
              <a:rPr lang="nl-NL" b="1" dirty="0" smtClean="0"/>
              <a:t>Opslagorgaan:</a:t>
            </a:r>
            <a:r>
              <a:rPr lang="nl-NL" dirty="0" smtClean="0"/>
              <a:t> galvloeistof vanuit lever naar de galblaas (indikking &amp; opslagplaats)</a:t>
            </a:r>
          </a:p>
          <a:p>
            <a:r>
              <a:rPr lang="nl-NL" dirty="0" smtClean="0"/>
              <a:t>Bij seintje van de hersenen, om samen te trekken, wordt galvloeistof afgegeven aan de dunne darm i.v.m. vertering vetten.</a:t>
            </a:r>
          </a:p>
          <a:p>
            <a:r>
              <a:rPr lang="nl-NL" dirty="0" smtClean="0"/>
              <a:t>Gal bevat galzouten, bilirubine en cholesterol.</a:t>
            </a:r>
          </a:p>
          <a:p>
            <a:r>
              <a:rPr lang="nl-NL" i="1" dirty="0" smtClean="0"/>
              <a:t>Ziektebeelden: galblaaskoliek, galstenen, galblaasontsteking</a:t>
            </a:r>
            <a:endParaRPr lang="nl-NL" i="1" dirty="0"/>
          </a:p>
        </p:txBody>
      </p:sp>
      <p:pic>
        <p:nvPicPr>
          <p:cNvPr id="4" name="Afbeelding 3"/>
          <p:cNvPicPr>
            <a:picLocks noChangeAspect="1"/>
          </p:cNvPicPr>
          <p:nvPr/>
        </p:nvPicPr>
        <p:blipFill>
          <a:blip r:embed="rId2"/>
          <a:stretch>
            <a:fillRect/>
          </a:stretch>
        </p:blipFill>
        <p:spPr>
          <a:xfrm>
            <a:off x="8546123" y="2084832"/>
            <a:ext cx="2975594" cy="3793882"/>
          </a:xfrm>
          <a:prstGeom prst="rect">
            <a:avLst/>
          </a:prstGeom>
        </p:spPr>
      </p:pic>
    </p:spTree>
    <p:extLst>
      <p:ext uri="{BB962C8B-B14F-4D97-AF65-F5344CB8AC3E}">
        <p14:creationId xmlns:p14="http://schemas.microsoft.com/office/powerpoint/2010/main" val="2324079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Alvleesklier (pancreas)</a:t>
            </a:r>
            <a:endParaRPr lang="nl-NL" dirty="0"/>
          </a:p>
        </p:txBody>
      </p:sp>
      <p:sp>
        <p:nvSpPr>
          <p:cNvPr id="3" name="Tijdelijke aanduiding voor inhoud 2"/>
          <p:cNvSpPr>
            <a:spLocks noGrp="1"/>
          </p:cNvSpPr>
          <p:nvPr>
            <p:ph idx="1"/>
          </p:nvPr>
        </p:nvSpPr>
        <p:spPr>
          <a:xfrm>
            <a:off x="1024129" y="2286000"/>
            <a:ext cx="6171580" cy="4023360"/>
          </a:xfrm>
        </p:spPr>
        <p:txBody>
          <a:bodyPr/>
          <a:lstStyle/>
          <a:p>
            <a:r>
              <a:rPr lang="nl-NL" dirty="0" smtClean="0"/>
              <a:t>Grote trosvormige klier, 15-20 cm. Ligt achter de maag. Produceert  </a:t>
            </a:r>
            <a:r>
              <a:rPr lang="nl-NL" b="1" dirty="0" err="1" smtClean="0"/>
              <a:t>pancreassap</a:t>
            </a:r>
            <a:r>
              <a:rPr lang="nl-NL" dirty="0" smtClean="0"/>
              <a:t>. </a:t>
            </a:r>
          </a:p>
          <a:p>
            <a:r>
              <a:rPr lang="nl-NL" b="1" dirty="0" smtClean="0"/>
              <a:t>Pancreasbuis:</a:t>
            </a:r>
            <a:r>
              <a:rPr lang="nl-NL" dirty="0" smtClean="0"/>
              <a:t> hier stroomt het sap doorheen naar de 12-vingerige darm.</a:t>
            </a:r>
            <a:endParaRPr lang="nl-NL" b="1" dirty="0"/>
          </a:p>
          <a:p>
            <a:r>
              <a:rPr lang="nl-NL" b="1" dirty="0" smtClean="0"/>
              <a:t>Dubbele functie:</a:t>
            </a:r>
          </a:p>
          <a:p>
            <a:pPr>
              <a:buFont typeface="Arial" panose="020B0604020202020204" pitchFamily="34" charset="0"/>
              <a:buChar char="•"/>
            </a:pPr>
            <a:r>
              <a:rPr lang="nl-NL" dirty="0"/>
              <a:t> </a:t>
            </a:r>
            <a:r>
              <a:rPr lang="nl-NL" dirty="0" smtClean="0"/>
              <a:t>Endocrien: eilandjes van </a:t>
            </a:r>
            <a:r>
              <a:rPr lang="nl-NL" dirty="0" err="1" smtClean="0"/>
              <a:t>Langerhans</a:t>
            </a:r>
            <a:r>
              <a:rPr lang="nl-NL" dirty="0" smtClean="0"/>
              <a:t> produceren hormonen insuline &amp; glucagon</a:t>
            </a:r>
          </a:p>
          <a:p>
            <a:pPr>
              <a:buFont typeface="Arial" panose="020B0604020202020204" pitchFamily="34" charset="0"/>
              <a:buChar char="•"/>
            </a:pPr>
            <a:r>
              <a:rPr lang="nl-NL" dirty="0"/>
              <a:t> </a:t>
            </a:r>
            <a:r>
              <a:rPr lang="nl-NL" dirty="0" smtClean="0"/>
              <a:t>Exocrien: verteringssappen (</a:t>
            </a:r>
            <a:r>
              <a:rPr lang="nl-NL" dirty="0" err="1" smtClean="0"/>
              <a:t>pancreassap</a:t>
            </a:r>
            <a:r>
              <a:rPr lang="nl-NL" dirty="0" smtClean="0"/>
              <a:t>) afstaan aan de darm</a:t>
            </a:r>
          </a:p>
          <a:p>
            <a:pPr marL="0" indent="0">
              <a:buNone/>
            </a:pPr>
            <a:r>
              <a:rPr lang="nl-NL" i="1" dirty="0" smtClean="0"/>
              <a:t>Ziektebeelden: pancreatitis</a:t>
            </a:r>
            <a:r>
              <a:rPr lang="nl-NL" i="1" smtClean="0"/>
              <a:t>, alvleesklierkanker</a:t>
            </a:r>
            <a:endParaRPr lang="nl-NL" i="1" dirty="0"/>
          </a:p>
        </p:txBody>
      </p:sp>
      <p:pic>
        <p:nvPicPr>
          <p:cNvPr id="4" name="Afbeelding 3"/>
          <p:cNvPicPr>
            <a:picLocks noChangeAspect="1"/>
          </p:cNvPicPr>
          <p:nvPr/>
        </p:nvPicPr>
        <p:blipFill>
          <a:blip r:embed="rId2"/>
          <a:stretch>
            <a:fillRect/>
          </a:stretch>
        </p:blipFill>
        <p:spPr>
          <a:xfrm>
            <a:off x="7195708" y="1998155"/>
            <a:ext cx="4996292" cy="4311205"/>
          </a:xfrm>
          <a:prstGeom prst="rect">
            <a:avLst/>
          </a:prstGeom>
        </p:spPr>
      </p:pic>
    </p:spTree>
    <p:extLst>
      <p:ext uri="{BB962C8B-B14F-4D97-AF65-F5344CB8AC3E}">
        <p14:creationId xmlns:p14="http://schemas.microsoft.com/office/powerpoint/2010/main" val="425797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276918" cy="1499616"/>
          </a:xfrm>
        </p:spPr>
        <p:txBody>
          <a:bodyPr>
            <a:normAutofit/>
          </a:bodyPr>
          <a:lstStyle/>
          <a:p>
            <a:r>
              <a:rPr lang="nl-NL" sz="3200" dirty="0" smtClean="0"/>
              <a:t>Welke spijsverteringsorganen kennen we?</a:t>
            </a:r>
            <a:endParaRPr lang="nl-NL" sz="3200" dirty="0"/>
          </a:p>
        </p:txBody>
      </p:sp>
      <p:sp>
        <p:nvSpPr>
          <p:cNvPr id="3" name="Tijdelijke aanduiding voor inhoud 2"/>
          <p:cNvSpPr>
            <a:spLocks noGrp="1"/>
          </p:cNvSpPr>
          <p:nvPr>
            <p:ph idx="1"/>
          </p:nvPr>
        </p:nvSpPr>
        <p:spPr>
          <a:xfrm>
            <a:off x="1024128" y="2084832"/>
            <a:ext cx="9720073" cy="4023360"/>
          </a:xfrm>
        </p:spPr>
        <p:txBody>
          <a:bodyPr>
            <a:normAutofit fontScale="77500" lnSpcReduction="20000"/>
          </a:bodyPr>
          <a:lstStyle/>
          <a:p>
            <a:pPr>
              <a:buFont typeface="Arial" panose="020B0604020202020204" pitchFamily="34" charset="0"/>
              <a:buChar char="•"/>
            </a:pPr>
            <a:r>
              <a:rPr lang="nl-NL" dirty="0"/>
              <a:t> </a:t>
            </a:r>
            <a:r>
              <a:rPr lang="nl-NL" dirty="0" smtClean="0"/>
              <a:t>Keelholte (</a:t>
            </a:r>
            <a:r>
              <a:rPr lang="nl-NL" b="1" dirty="0" smtClean="0"/>
              <a:t>farynx</a:t>
            </a:r>
            <a:r>
              <a:rPr lang="nl-NL" dirty="0" smtClean="0"/>
              <a:t>)</a:t>
            </a:r>
          </a:p>
          <a:p>
            <a:pPr>
              <a:buFont typeface="Arial" panose="020B0604020202020204" pitchFamily="34" charset="0"/>
              <a:buChar char="•"/>
            </a:pPr>
            <a:r>
              <a:rPr lang="nl-NL" dirty="0"/>
              <a:t> </a:t>
            </a:r>
            <a:r>
              <a:rPr lang="nl-NL" dirty="0" smtClean="0"/>
              <a:t>Slokdarm (</a:t>
            </a:r>
            <a:r>
              <a:rPr lang="nl-NL" b="1" dirty="0" err="1" smtClean="0"/>
              <a:t>oesofagus</a:t>
            </a:r>
            <a:r>
              <a:rPr lang="nl-NL" dirty="0" smtClean="0"/>
              <a:t>)</a:t>
            </a:r>
          </a:p>
          <a:p>
            <a:pPr>
              <a:buFont typeface="Arial" panose="020B0604020202020204" pitchFamily="34" charset="0"/>
              <a:buChar char="•"/>
            </a:pPr>
            <a:r>
              <a:rPr lang="nl-NL" dirty="0"/>
              <a:t> </a:t>
            </a:r>
            <a:r>
              <a:rPr lang="nl-NL" dirty="0" smtClean="0"/>
              <a:t>Maag (</a:t>
            </a:r>
            <a:r>
              <a:rPr lang="nl-NL" b="1" dirty="0" err="1" smtClean="0"/>
              <a:t>ventriculus</a:t>
            </a:r>
            <a:r>
              <a:rPr lang="nl-NL" b="1" dirty="0" smtClean="0"/>
              <a:t>, </a:t>
            </a:r>
            <a:r>
              <a:rPr lang="nl-NL" b="1" dirty="0" err="1" smtClean="0"/>
              <a:t>gaster</a:t>
            </a:r>
            <a:r>
              <a:rPr lang="nl-NL" dirty="0" smtClean="0"/>
              <a:t>)</a:t>
            </a:r>
          </a:p>
          <a:p>
            <a:pPr>
              <a:buFont typeface="Arial" panose="020B0604020202020204" pitchFamily="34" charset="0"/>
              <a:buChar char="•"/>
            </a:pPr>
            <a:r>
              <a:rPr lang="nl-NL" dirty="0"/>
              <a:t> </a:t>
            </a:r>
            <a:r>
              <a:rPr lang="nl-NL" dirty="0" smtClean="0"/>
              <a:t>Dunne darm (</a:t>
            </a:r>
            <a:r>
              <a:rPr lang="nl-NL" i="1" dirty="0" smtClean="0"/>
              <a:t>3 onderdelen</a:t>
            </a:r>
            <a:r>
              <a:rPr lang="nl-NL" dirty="0" smtClean="0"/>
              <a:t>)</a:t>
            </a:r>
          </a:p>
          <a:p>
            <a:pPr>
              <a:buFont typeface="Wingdings" panose="05000000000000000000" pitchFamily="2" charset="2"/>
              <a:buChar char="Ø"/>
            </a:pPr>
            <a:r>
              <a:rPr lang="nl-NL" dirty="0"/>
              <a:t> </a:t>
            </a:r>
            <a:r>
              <a:rPr lang="nl-NL" i="1" dirty="0" smtClean="0"/>
              <a:t>Twaalfvingerige darm (</a:t>
            </a:r>
            <a:r>
              <a:rPr lang="nl-NL" b="1" i="1" dirty="0" smtClean="0"/>
              <a:t>duodenum</a:t>
            </a:r>
            <a:r>
              <a:rPr lang="nl-NL" i="1" dirty="0" smtClean="0"/>
              <a:t>)</a:t>
            </a:r>
          </a:p>
          <a:p>
            <a:pPr>
              <a:buFont typeface="Wingdings" panose="05000000000000000000" pitchFamily="2" charset="2"/>
              <a:buChar char="Ø"/>
            </a:pPr>
            <a:r>
              <a:rPr lang="nl-NL" i="1" dirty="0" smtClean="0"/>
              <a:t> Nuchtere darm (</a:t>
            </a:r>
            <a:r>
              <a:rPr lang="nl-NL" b="1" i="1" dirty="0" smtClean="0"/>
              <a:t>jejunum</a:t>
            </a:r>
            <a:r>
              <a:rPr lang="nl-NL" i="1" dirty="0" smtClean="0"/>
              <a:t>)</a:t>
            </a:r>
          </a:p>
          <a:p>
            <a:pPr>
              <a:buFont typeface="Wingdings" panose="05000000000000000000" pitchFamily="2" charset="2"/>
              <a:buChar char="Ø"/>
            </a:pPr>
            <a:r>
              <a:rPr lang="nl-NL" i="1" dirty="0"/>
              <a:t> </a:t>
            </a:r>
            <a:r>
              <a:rPr lang="nl-NL" i="1" dirty="0" smtClean="0"/>
              <a:t>Kronkeldarm (</a:t>
            </a:r>
            <a:r>
              <a:rPr lang="nl-NL" b="1" i="1" dirty="0" smtClean="0"/>
              <a:t>ileum</a:t>
            </a:r>
            <a:r>
              <a:rPr lang="nl-NL" i="1" dirty="0" smtClean="0"/>
              <a:t>)</a:t>
            </a:r>
            <a:endParaRPr lang="nl-NL" dirty="0" smtClean="0"/>
          </a:p>
          <a:p>
            <a:pPr>
              <a:buFont typeface="Arial" panose="020B0604020202020204" pitchFamily="34" charset="0"/>
              <a:buChar char="•"/>
            </a:pPr>
            <a:r>
              <a:rPr lang="nl-NL" dirty="0"/>
              <a:t> </a:t>
            </a:r>
            <a:r>
              <a:rPr lang="nl-NL" dirty="0" smtClean="0"/>
              <a:t>Dikke darm (</a:t>
            </a:r>
            <a:r>
              <a:rPr lang="nl-NL" b="1" dirty="0" smtClean="0"/>
              <a:t>colon</a:t>
            </a:r>
            <a:r>
              <a:rPr lang="nl-NL" dirty="0" smtClean="0"/>
              <a:t>) met zijn verschillende onderdelen: komt later.</a:t>
            </a:r>
          </a:p>
          <a:p>
            <a:pPr>
              <a:buFont typeface="Arial" panose="020B0604020202020204" pitchFamily="34" charset="0"/>
              <a:buChar char="•"/>
            </a:pPr>
            <a:r>
              <a:rPr lang="nl-NL" dirty="0" smtClean="0"/>
              <a:t> Lever (</a:t>
            </a:r>
            <a:r>
              <a:rPr lang="nl-NL" b="1" dirty="0" err="1" smtClean="0"/>
              <a:t>hepar</a:t>
            </a:r>
            <a:r>
              <a:rPr lang="nl-NL" dirty="0" smtClean="0"/>
              <a:t>)</a:t>
            </a:r>
          </a:p>
          <a:p>
            <a:pPr>
              <a:buFont typeface="Arial" panose="020B0604020202020204" pitchFamily="34" charset="0"/>
              <a:buChar char="•"/>
            </a:pPr>
            <a:r>
              <a:rPr lang="nl-NL" dirty="0"/>
              <a:t> </a:t>
            </a:r>
            <a:r>
              <a:rPr lang="nl-NL" dirty="0" smtClean="0"/>
              <a:t>Galblaas (</a:t>
            </a:r>
            <a:r>
              <a:rPr lang="nl-NL" b="1" dirty="0" err="1" smtClean="0"/>
              <a:t>vesica</a:t>
            </a:r>
            <a:r>
              <a:rPr lang="nl-NL" b="1" dirty="0" smtClean="0"/>
              <a:t> </a:t>
            </a:r>
            <a:r>
              <a:rPr lang="nl-NL" b="1" dirty="0" err="1" smtClean="0"/>
              <a:t>fellea</a:t>
            </a:r>
            <a:r>
              <a:rPr lang="nl-NL" dirty="0"/>
              <a:t>)</a:t>
            </a:r>
            <a:endParaRPr lang="nl-NL" dirty="0" smtClean="0"/>
          </a:p>
          <a:p>
            <a:pPr>
              <a:buFont typeface="Arial" panose="020B0604020202020204" pitchFamily="34" charset="0"/>
              <a:buChar char="•"/>
            </a:pPr>
            <a:r>
              <a:rPr lang="nl-NL" dirty="0"/>
              <a:t> </a:t>
            </a:r>
            <a:r>
              <a:rPr lang="nl-NL" dirty="0" smtClean="0"/>
              <a:t>Alvleesklier (</a:t>
            </a:r>
            <a:r>
              <a:rPr lang="nl-NL" b="1" dirty="0" smtClean="0"/>
              <a:t>pancreas</a:t>
            </a:r>
            <a:r>
              <a:rPr lang="nl-NL" dirty="0" smtClean="0"/>
              <a:t>)</a:t>
            </a:r>
          </a:p>
        </p:txBody>
      </p:sp>
    </p:spTree>
    <p:extLst>
      <p:ext uri="{BB962C8B-B14F-4D97-AF65-F5344CB8AC3E}">
        <p14:creationId xmlns:p14="http://schemas.microsoft.com/office/powerpoint/2010/main" val="13787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Keelholte (farynx)</a:t>
            </a:r>
            <a:endParaRPr lang="nl-NL" dirty="0"/>
          </a:p>
        </p:txBody>
      </p:sp>
      <p:sp>
        <p:nvSpPr>
          <p:cNvPr id="3" name="Tijdelijke aanduiding voor inhoud 2"/>
          <p:cNvSpPr>
            <a:spLocks noGrp="1"/>
          </p:cNvSpPr>
          <p:nvPr>
            <p:ph idx="1"/>
          </p:nvPr>
        </p:nvSpPr>
        <p:spPr>
          <a:xfrm>
            <a:off x="1024128" y="2084832"/>
            <a:ext cx="7221591" cy="4457114"/>
          </a:xfrm>
        </p:spPr>
        <p:txBody>
          <a:bodyPr/>
          <a:lstStyle/>
          <a:p>
            <a:pPr marL="0" indent="0">
              <a:buNone/>
            </a:pPr>
            <a:r>
              <a:rPr lang="nl-NL" dirty="0" smtClean="0"/>
              <a:t>Het is een buisvormige ruimte achter de neusholte en de mondholte.</a:t>
            </a:r>
          </a:p>
          <a:p>
            <a:pPr>
              <a:buFont typeface="Arial" panose="020B0604020202020204" pitchFamily="34" charset="0"/>
              <a:buChar char="•"/>
            </a:pPr>
            <a:r>
              <a:rPr lang="nl-NL" dirty="0" smtClean="0"/>
              <a:t> Staat in verbinding met het middenoor d.m.v. de buis van Eustachius.</a:t>
            </a:r>
          </a:p>
          <a:p>
            <a:pPr>
              <a:buFont typeface="Arial" panose="020B0604020202020204" pitchFamily="34" charset="0"/>
              <a:buChar char="•"/>
            </a:pPr>
            <a:r>
              <a:rPr lang="nl-NL" dirty="0"/>
              <a:t> </a:t>
            </a:r>
            <a:r>
              <a:rPr lang="nl-NL" dirty="0" smtClean="0"/>
              <a:t>Zowel onderdeel van de ademhalingsweg als van het verteringskanaal.</a:t>
            </a:r>
          </a:p>
          <a:p>
            <a:pPr marL="0" indent="0">
              <a:buNone/>
            </a:pPr>
            <a:r>
              <a:rPr lang="nl-NL" i="1" dirty="0" smtClean="0"/>
              <a:t>Tijdens het slikken moet worden voorkomen dat voedseldeeltjes in de luchtpijp komen. Dit wordt voorkomen door het strottenklepje (</a:t>
            </a:r>
            <a:r>
              <a:rPr lang="nl-NL" b="1" i="1" dirty="0" smtClean="0"/>
              <a:t>epiglottis</a:t>
            </a:r>
            <a:r>
              <a:rPr lang="nl-NL" i="1" dirty="0" smtClean="0"/>
              <a:t>).</a:t>
            </a:r>
          </a:p>
          <a:p>
            <a:pPr marL="0" indent="0">
              <a:buNone/>
            </a:pPr>
            <a:r>
              <a:rPr lang="nl-NL" i="1" dirty="0">
                <a:hlinkClick r:id="rId3"/>
              </a:rPr>
              <a:t>https://</a:t>
            </a:r>
            <a:r>
              <a:rPr lang="nl-NL" i="1" dirty="0" smtClean="0">
                <a:hlinkClick r:id="rId3"/>
              </a:rPr>
              <a:t>www.youtube.com/watch?v=NQT7oDH_kKU</a:t>
            </a:r>
            <a:r>
              <a:rPr lang="nl-NL" i="1" dirty="0" smtClean="0"/>
              <a:t> </a:t>
            </a:r>
            <a:endParaRPr lang="nl-NL" i="1" dirty="0"/>
          </a:p>
        </p:txBody>
      </p:sp>
      <p:pic>
        <p:nvPicPr>
          <p:cNvPr id="4" name="Afbeelding 3"/>
          <p:cNvPicPr>
            <a:picLocks noChangeAspect="1"/>
          </p:cNvPicPr>
          <p:nvPr/>
        </p:nvPicPr>
        <p:blipFill>
          <a:blip r:embed="rId4"/>
          <a:stretch>
            <a:fillRect/>
          </a:stretch>
        </p:blipFill>
        <p:spPr>
          <a:xfrm>
            <a:off x="8245719" y="1335024"/>
            <a:ext cx="3430465" cy="4622612"/>
          </a:xfrm>
          <a:prstGeom prst="rect">
            <a:avLst/>
          </a:prstGeom>
          <a:effectLst>
            <a:softEdge rad="127000"/>
          </a:effectLst>
        </p:spPr>
      </p:pic>
    </p:spTree>
    <p:extLst>
      <p:ext uri="{BB962C8B-B14F-4D97-AF65-F5344CB8AC3E}">
        <p14:creationId xmlns:p14="http://schemas.microsoft.com/office/powerpoint/2010/main" val="188600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Slokdarm (</a:t>
            </a:r>
            <a:r>
              <a:rPr lang="nl-NL" dirty="0" err="1" smtClean="0"/>
              <a:t>oesofagus</a:t>
            </a:r>
            <a:r>
              <a:rPr lang="nl-NL" dirty="0" smtClean="0"/>
              <a:t>)</a:t>
            </a:r>
            <a:endParaRPr lang="nl-NL" dirty="0"/>
          </a:p>
        </p:txBody>
      </p:sp>
      <p:sp>
        <p:nvSpPr>
          <p:cNvPr id="3" name="Tijdelijke aanduiding voor inhoud 2"/>
          <p:cNvSpPr>
            <a:spLocks noGrp="1"/>
          </p:cNvSpPr>
          <p:nvPr>
            <p:ph idx="1"/>
          </p:nvPr>
        </p:nvSpPr>
        <p:spPr>
          <a:xfrm>
            <a:off x="1024128" y="2597956"/>
            <a:ext cx="6348954" cy="4537544"/>
          </a:xfrm>
        </p:spPr>
        <p:txBody>
          <a:bodyPr>
            <a:normAutofit/>
          </a:bodyPr>
          <a:lstStyle/>
          <a:p>
            <a:pPr marL="0" indent="0">
              <a:buNone/>
            </a:pPr>
            <a:r>
              <a:rPr lang="nl-NL" b="1" dirty="0" smtClean="0"/>
              <a:t>Functie = </a:t>
            </a:r>
            <a:r>
              <a:rPr lang="nl-NL" dirty="0" smtClean="0"/>
              <a:t> transport van voedselbrok.</a:t>
            </a:r>
          </a:p>
          <a:p>
            <a:pPr marL="0" indent="0">
              <a:buNone/>
            </a:pPr>
            <a:r>
              <a:rPr lang="nl-NL" b="1" dirty="0" smtClean="0"/>
              <a:t>Ligging: </a:t>
            </a:r>
            <a:r>
              <a:rPr lang="nl-NL" dirty="0" smtClean="0"/>
              <a:t>tussen de keelholte en de maag, achter de luchtpijp (</a:t>
            </a:r>
            <a:r>
              <a:rPr lang="nl-NL" b="1" dirty="0" smtClean="0"/>
              <a:t>trachea</a:t>
            </a:r>
            <a:r>
              <a:rPr lang="nl-NL" dirty="0" smtClean="0"/>
              <a:t>). De slokdarm is ongeveer 25 centimeter lang. </a:t>
            </a:r>
            <a:endParaRPr lang="nl-NL" b="1" dirty="0"/>
          </a:p>
          <a:p>
            <a:pPr marL="0" indent="0">
              <a:buNone/>
            </a:pPr>
            <a:r>
              <a:rPr lang="nl-NL" i="1" dirty="0" smtClean="0"/>
              <a:t>Door middel van </a:t>
            </a:r>
            <a:r>
              <a:rPr lang="nl-NL" b="1" i="1" dirty="0" smtClean="0"/>
              <a:t>peristaltische bewegingen</a:t>
            </a:r>
            <a:r>
              <a:rPr lang="nl-NL" i="1" dirty="0" smtClean="0"/>
              <a:t> wordt het voedsel naar de maag gestuwd.</a:t>
            </a:r>
          </a:p>
          <a:p>
            <a:pPr marL="0" indent="0">
              <a:buNone/>
            </a:pPr>
            <a:endParaRPr lang="nl-NL" dirty="0" smtClean="0"/>
          </a:p>
          <a:p>
            <a:pPr marL="0" indent="0">
              <a:buNone/>
            </a:pPr>
            <a:endParaRPr lang="nl-NL" i="1" dirty="0"/>
          </a:p>
        </p:txBody>
      </p:sp>
      <p:pic>
        <p:nvPicPr>
          <p:cNvPr id="4" name="Afbeelding 3"/>
          <p:cNvPicPr>
            <a:picLocks noChangeAspect="1"/>
          </p:cNvPicPr>
          <p:nvPr/>
        </p:nvPicPr>
        <p:blipFill>
          <a:blip r:embed="rId2"/>
          <a:stretch>
            <a:fillRect/>
          </a:stretch>
        </p:blipFill>
        <p:spPr>
          <a:xfrm>
            <a:off x="7373083" y="2084832"/>
            <a:ext cx="4561009" cy="3037928"/>
          </a:xfrm>
          <a:prstGeom prst="rect">
            <a:avLst/>
          </a:prstGeom>
        </p:spPr>
      </p:pic>
      <p:sp>
        <p:nvSpPr>
          <p:cNvPr id="5" name="Tekstvak 4"/>
          <p:cNvSpPr txBox="1"/>
          <p:nvPr/>
        </p:nvSpPr>
        <p:spPr>
          <a:xfrm>
            <a:off x="7373082" y="5509846"/>
            <a:ext cx="4561010" cy="646331"/>
          </a:xfrm>
          <a:prstGeom prst="rect">
            <a:avLst/>
          </a:prstGeom>
          <a:noFill/>
        </p:spPr>
        <p:txBody>
          <a:bodyPr wrap="square" rtlCol="0">
            <a:spAutoFit/>
          </a:bodyPr>
          <a:lstStyle/>
          <a:p>
            <a:r>
              <a:rPr lang="nl-NL" i="1" dirty="0" smtClean="0"/>
              <a:t>Ziektebeelden:</a:t>
            </a:r>
            <a:r>
              <a:rPr lang="nl-NL" dirty="0" smtClean="0"/>
              <a:t> </a:t>
            </a:r>
            <a:r>
              <a:rPr lang="nl-NL" i="1" dirty="0" smtClean="0"/>
              <a:t>hernia </a:t>
            </a:r>
            <a:r>
              <a:rPr lang="nl-NL" i="1" dirty="0" err="1" smtClean="0"/>
              <a:t>diafragmatica</a:t>
            </a:r>
            <a:r>
              <a:rPr lang="nl-NL" i="1" dirty="0" smtClean="0"/>
              <a:t>, oesofagitis, </a:t>
            </a:r>
            <a:r>
              <a:rPr lang="nl-NL" i="1" dirty="0" err="1" smtClean="0"/>
              <a:t>oesofaguscarcinoom</a:t>
            </a:r>
            <a:endParaRPr lang="nl-NL" i="1" dirty="0"/>
          </a:p>
        </p:txBody>
      </p:sp>
    </p:spTree>
    <p:extLst>
      <p:ext uri="{BB962C8B-B14F-4D97-AF65-F5344CB8AC3E}">
        <p14:creationId xmlns:p14="http://schemas.microsoft.com/office/powerpoint/2010/main" val="209213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Maag (</a:t>
            </a:r>
            <a:r>
              <a:rPr lang="nl-NL" dirty="0" err="1" smtClean="0"/>
              <a:t>ventriculus</a:t>
            </a:r>
            <a:r>
              <a:rPr lang="nl-NL" dirty="0" smtClean="0"/>
              <a:t>, </a:t>
            </a:r>
            <a:r>
              <a:rPr lang="nl-NL" dirty="0" err="1" smtClean="0"/>
              <a:t>gaster</a:t>
            </a:r>
            <a:r>
              <a:rPr lang="nl-NL" dirty="0" smtClean="0"/>
              <a:t>)</a:t>
            </a:r>
            <a:endParaRPr lang="nl-NL" dirty="0"/>
          </a:p>
        </p:txBody>
      </p:sp>
      <p:sp>
        <p:nvSpPr>
          <p:cNvPr id="3" name="Tijdelijke aanduiding voor inhoud 2"/>
          <p:cNvSpPr>
            <a:spLocks noGrp="1"/>
          </p:cNvSpPr>
          <p:nvPr>
            <p:ph idx="1"/>
          </p:nvPr>
        </p:nvSpPr>
        <p:spPr>
          <a:xfrm>
            <a:off x="1188252" y="2084832"/>
            <a:ext cx="5634580" cy="4023360"/>
          </a:xfrm>
        </p:spPr>
        <p:txBody>
          <a:bodyPr>
            <a:normAutofit lnSpcReduction="10000"/>
          </a:bodyPr>
          <a:lstStyle/>
          <a:p>
            <a:r>
              <a:rPr lang="nl-NL" b="1" dirty="0" smtClean="0"/>
              <a:t>Functies:</a:t>
            </a:r>
          </a:p>
          <a:p>
            <a:pPr marL="457200" indent="-457200">
              <a:buFont typeface="+mj-lt"/>
              <a:buAutoNum type="arabicPeriod"/>
            </a:pPr>
            <a:r>
              <a:rPr lang="nl-NL" dirty="0" smtClean="0"/>
              <a:t>Tijdelijke opslagplaats voor voedsel;</a:t>
            </a:r>
          </a:p>
          <a:p>
            <a:pPr marL="457200" indent="-457200">
              <a:buFont typeface="+mj-lt"/>
              <a:buAutoNum type="arabicPeriod"/>
            </a:pPr>
            <a:r>
              <a:rPr lang="nl-NL" dirty="0" smtClean="0"/>
              <a:t>Mengen, kneden en transport van voedsel door </a:t>
            </a:r>
            <a:r>
              <a:rPr lang="nl-NL" i="1" dirty="0" smtClean="0"/>
              <a:t>peristaltische bewegingen</a:t>
            </a:r>
            <a:r>
              <a:rPr lang="nl-NL" dirty="0" smtClean="0"/>
              <a:t>;</a:t>
            </a:r>
          </a:p>
          <a:p>
            <a:pPr marL="457200" indent="-457200">
              <a:buFont typeface="+mj-lt"/>
              <a:buAutoNum type="arabicPeriod"/>
            </a:pPr>
            <a:r>
              <a:rPr lang="nl-NL" dirty="0" smtClean="0"/>
              <a:t>Maagsapproductie door maagsapklieren.</a:t>
            </a:r>
          </a:p>
          <a:p>
            <a:r>
              <a:rPr lang="nl-NL" b="1" dirty="0" smtClean="0"/>
              <a:t>Ligging:</a:t>
            </a:r>
            <a:r>
              <a:rPr lang="nl-NL" dirty="0" smtClean="0"/>
              <a:t> links boven in de buikholte.</a:t>
            </a:r>
          </a:p>
          <a:p>
            <a:r>
              <a:rPr lang="nl-NL" b="1" dirty="0" smtClean="0"/>
              <a:t>Maagsap: 2 liter/24 uur</a:t>
            </a:r>
          </a:p>
          <a:p>
            <a:pPr>
              <a:buFont typeface="Arial" panose="020B0604020202020204" pitchFamily="34" charset="0"/>
              <a:buChar char="•"/>
            </a:pPr>
            <a:r>
              <a:rPr lang="nl-NL" dirty="0" smtClean="0"/>
              <a:t> Water, slijm, zoutzuur (HCI), enzymen, intrinsieke factor</a:t>
            </a:r>
          </a:p>
          <a:p>
            <a:pPr marL="0" indent="0">
              <a:buNone/>
            </a:pPr>
            <a:r>
              <a:rPr lang="nl-NL" i="1" dirty="0" smtClean="0"/>
              <a:t>Ziektebeelden: gastritis, ulcus, maagkanker</a:t>
            </a:r>
          </a:p>
        </p:txBody>
      </p:sp>
      <p:pic>
        <p:nvPicPr>
          <p:cNvPr id="4" name="Afbeelding 3"/>
          <p:cNvPicPr>
            <a:picLocks noChangeAspect="1"/>
          </p:cNvPicPr>
          <p:nvPr/>
        </p:nvPicPr>
        <p:blipFill>
          <a:blip r:embed="rId3"/>
          <a:stretch>
            <a:fillRect/>
          </a:stretch>
        </p:blipFill>
        <p:spPr>
          <a:xfrm>
            <a:off x="7604613" y="2387727"/>
            <a:ext cx="3552919" cy="3417570"/>
          </a:xfrm>
          <a:prstGeom prst="rect">
            <a:avLst/>
          </a:prstGeom>
        </p:spPr>
      </p:pic>
      <p:sp>
        <p:nvSpPr>
          <p:cNvPr id="5" name="Tekstvak 4"/>
          <p:cNvSpPr txBox="1"/>
          <p:nvPr/>
        </p:nvSpPr>
        <p:spPr>
          <a:xfrm>
            <a:off x="7604613" y="5923526"/>
            <a:ext cx="3552919" cy="369332"/>
          </a:xfrm>
          <a:prstGeom prst="rect">
            <a:avLst/>
          </a:prstGeom>
          <a:noFill/>
        </p:spPr>
        <p:txBody>
          <a:bodyPr wrap="square" rtlCol="0">
            <a:spAutoFit/>
          </a:bodyPr>
          <a:lstStyle/>
          <a:p>
            <a:r>
              <a:rPr lang="nl-NL" dirty="0" smtClean="0"/>
              <a:t>Pylorus = maagportier. Kringspier. </a:t>
            </a:r>
            <a:endParaRPr lang="nl-NL" dirty="0"/>
          </a:p>
        </p:txBody>
      </p:sp>
    </p:spTree>
    <p:extLst>
      <p:ext uri="{BB962C8B-B14F-4D97-AF65-F5344CB8AC3E}">
        <p14:creationId xmlns:p14="http://schemas.microsoft.com/office/powerpoint/2010/main" val="50113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Maag vervolg	(bewerking)</a:t>
            </a:r>
            <a:endParaRPr lang="nl-NL" dirty="0"/>
          </a:p>
        </p:txBody>
      </p:sp>
      <p:sp>
        <p:nvSpPr>
          <p:cNvPr id="3" name="Tijdelijke aanduiding voor inhoud 2"/>
          <p:cNvSpPr>
            <a:spLocks noGrp="1"/>
          </p:cNvSpPr>
          <p:nvPr>
            <p:ph idx="1"/>
          </p:nvPr>
        </p:nvSpPr>
        <p:spPr>
          <a:xfrm>
            <a:off x="1024128" y="2084832"/>
            <a:ext cx="9720073" cy="4023360"/>
          </a:xfrm>
        </p:spPr>
        <p:txBody>
          <a:bodyPr/>
          <a:lstStyle/>
          <a:p>
            <a:pPr marL="0" indent="0">
              <a:buNone/>
            </a:pPr>
            <a:r>
              <a:rPr lang="nl-NL" dirty="0" smtClean="0"/>
              <a:t>Wand is heel erg geplooid </a:t>
            </a:r>
            <a:r>
              <a:rPr lang="nl-NL" dirty="0" smtClean="0">
                <a:sym typeface="Wingdings" panose="05000000000000000000" pitchFamily="2" charset="2"/>
              </a:rPr>
              <a:t> uitrekking van de maag mogelijk.</a:t>
            </a:r>
          </a:p>
          <a:p>
            <a:pPr marL="0" indent="0">
              <a:buNone/>
            </a:pPr>
            <a:r>
              <a:rPr lang="nl-NL" b="1" dirty="0" smtClean="0">
                <a:sym typeface="Wingdings" panose="05000000000000000000" pitchFamily="2" charset="2"/>
              </a:rPr>
              <a:t>Maximale</a:t>
            </a:r>
            <a:r>
              <a:rPr lang="nl-NL" dirty="0" smtClean="0">
                <a:sym typeface="Wingdings" panose="05000000000000000000" pitchFamily="2" charset="2"/>
              </a:rPr>
              <a:t> volume (inhoud) v/d maag = 3 liter.</a:t>
            </a:r>
          </a:p>
          <a:p>
            <a:pPr marL="0" indent="0">
              <a:buNone/>
            </a:pPr>
            <a:r>
              <a:rPr lang="nl-NL" dirty="0" smtClean="0">
                <a:sym typeface="Wingdings" panose="05000000000000000000" pitchFamily="2" charset="2"/>
              </a:rPr>
              <a:t>In lege toestand is de inhoud ongeveer 1 liter.</a:t>
            </a:r>
          </a:p>
          <a:p>
            <a:pPr marL="0" indent="0">
              <a:buNone/>
            </a:pPr>
            <a:r>
              <a:rPr lang="nl-NL" dirty="0" smtClean="0">
                <a:sym typeface="Wingdings" panose="05000000000000000000" pitchFamily="2" charset="2"/>
              </a:rPr>
              <a:t>Door maagzuur daalt de pH van de voedselbrij die in de maag is gekomen van 7 (neutraal) naar +/- 1,5. De dunne voedselbrij noemen we </a:t>
            </a:r>
            <a:r>
              <a:rPr lang="nl-NL" b="1" dirty="0" err="1" smtClean="0">
                <a:sym typeface="Wingdings" panose="05000000000000000000" pitchFamily="2" charset="2"/>
              </a:rPr>
              <a:t>chymus</a:t>
            </a:r>
            <a:r>
              <a:rPr lang="nl-NL" dirty="0" smtClean="0">
                <a:sym typeface="Wingdings" panose="05000000000000000000" pitchFamily="2" charset="2"/>
              </a:rPr>
              <a:t>. De </a:t>
            </a:r>
            <a:r>
              <a:rPr lang="nl-NL" b="1" dirty="0" err="1" smtClean="0">
                <a:sym typeface="Wingdings" panose="05000000000000000000" pitchFamily="2" charset="2"/>
              </a:rPr>
              <a:t>chymus</a:t>
            </a:r>
            <a:r>
              <a:rPr lang="nl-NL" dirty="0" smtClean="0">
                <a:sym typeface="Wingdings" panose="05000000000000000000" pitchFamily="2" charset="2"/>
              </a:rPr>
              <a:t> is nu dus zuur geworden. </a:t>
            </a:r>
          </a:p>
          <a:p>
            <a:pPr marL="0" indent="0">
              <a:buNone/>
            </a:pPr>
            <a:r>
              <a:rPr lang="nl-NL" i="1" dirty="0" smtClean="0">
                <a:sym typeface="Wingdings" panose="05000000000000000000" pitchFamily="2" charset="2"/>
              </a:rPr>
              <a:t>Maagportier  sluit als de wand van de twaalfvingerige darm in contact komt met zure </a:t>
            </a:r>
            <a:r>
              <a:rPr lang="nl-NL" i="1" dirty="0" err="1" smtClean="0">
                <a:sym typeface="Wingdings" panose="05000000000000000000" pitchFamily="2" charset="2"/>
              </a:rPr>
              <a:t>chymus</a:t>
            </a:r>
            <a:r>
              <a:rPr lang="nl-NL" i="1" dirty="0" smtClean="0">
                <a:sym typeface="Wingdings" panose="05000000000000000000" pitchFamily="2" charset="2"/>
              </a:rPr>
              <a:t> (lage pH!)</a:t>
            </a:r>
          </a:p>
          <a:p>
            <a:pPr marL="0" indent="0">
              <a:buNone/>
            </a:pPr>
            <a:r>
              <a:rPr lang="nl-NL" dirty="0" smtClean="0">
                <a:sym typeface="Wingdings" panose="05000000000000000000" pitchFamily="2" charset="2"/>
              </a:rPr>
              <a:t>In de twaalfvingerige darm wordt de </a:t>
            </a:r>
            <a:r>
              <a:rPr lang="nl-NL" dirty="0" err="1" smtClean="0">
                <a:sym typeface="Wingdings" panose="05000000000000000000" pitchFamily="2" charset="2"/>
              </a:rPr>
              <a:t>chymus</a:t>
            </a:r>
            <a:r>
              <a:rPr lang="nl-NL" dirty="0" smtClean="0">
                <a:sym typeface="Wingdings" panose="05000000000000000000" pitchFamily="2" charset="2"/>
              </a:rPr>
              <a:t> alkalisch gemaakt (pH van 8). Hierdoor </a:t>
            </a:r>
            <a:r>
              <a:rPr lang="nl-NL" b="1" dirty="0" smtClean="0">
                <a:sym typeface="Wingdings" panose="05000000000000000000" pitchFamily="2" charset="2"/>
              </a:rPr>
              <a:t>opent</a:t>
            </a:r>
            <a:r>
              <a:rPr lang="nl-NL" dirty="0" smtClean="0">
                <a:sym typeface="Wingdings" panose="05000000000000000000" pitchFamily="2" charset="2"/>
              </a:rPr>
              <a:t> de maagportier zich weer.</a:t>
            </a:r>
          </a:p>
        </p:txBody>
      </p:sp>
    </p:spTree>
    <p:extLst>
      <p:ext uri="{BB962C8B-B14F-4D97-AF65-F5344CB8AC3E}">
        <p14:creationId xmlns:p14="http://schemas.microsoft.com/office/powerpoint/2010/main" val="227408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Dunne darm (</a:t>
            </a:r>
            <a:r>
              <a:rPr lang="nl-NL" dirty="0" err="1" smtClean="0"/>
              <a:t>enteron</a:t>
            </a:r>
            <a:r>
              <a:rPr lang="nl-NL" dirty="0" smtClean="0"/>
              <a:t>)</a:t>
            </a:r>
            <a:endParaRPr lang="nl-NL" dirty="0"/>
          </a:p>
        </p:txBody>
      </p:sp>
      <p:sp>
        <p:nvSpPr>
          <p:cNvPr id="3" name="Tijdelijke aanduiding voor inhoud 2"/>
          <p:cNvSpPr>
            <a:spLocks noGrp="1"/>
          </p:cNvSpPr>
          <p:nvPr>
            <p:ph idx="1"/>
          </p:nvPr>
        </p:nvSpPr>
        <p:spPr>
          <a:xfrm>
            <a:off x="1024129" y="2286000"/>
            <a:ext cx="5915934" cy="4023360"/>
          </a:xfrm>
        </p:spPr>
        <p:txBody>
          <a:bodyPr/>
          <a:lstStyle/>
          <a:p>
            <a:r>
              <a:rPr lang="nl-NL" b="1" dirty="0" smtClean="0"/>
              <a:t>Eindvertering van de voedselbrij</a:t>
            </a:r>
          </a:p>
          <a:p>
            <a:r>
              <a:rPr lang="nl-NL" b="1" dirty="0" smtClean="0"/>
              <a:t>Voedingsstoffen opname in het bloed</a:t>
            </a:r>
          </a:p>
          <a:p>
            <a:r>
              <a:rPr lang="nl-NL" b="1" dirty="0" smtClean="0"/>
              <a:t>Onverteerde resten </a:t>
            </a:r>
            <a:r>
              <a:rPr lang="nl-NL" b="1" dirty="0" smtClean="0">
                <a:sym typeface="Wingdings" panose="05000000000000000000" pitchFamily="2" charset="2"/>
              </a:rPr>
              <a:t> naar dikke darm</a:t>
            </a:r>
          </a:p>
          <a:p>
            <a:r>
              <a:rPr lang="nl-NL" dirty="0" smtClean="0"/>
              <a:t>Je dunne darm is 6 meter lang en wordt in 3 delen onderverdeeld:</a:t>
            </a:r>
          </a:p>
          <a:p>
            <a:pPr>
              <a:buFont typeface="Arial" panose="020B0604020202020204" pitchFamily="34" charset="0"/>
              <a:buChar char="•"/>
            </a:pPr>
            <a:r>
              <a:rPr lang="nl-NL" dirty="0"/>
              <a:t> </a:t>
            </a:r>
            <a:r>
              <a:rPr lang="nl-NL" dirty="0" smtClean="0"/>
              <a:t>Twaalfvingerige darm</a:t>
            </a:r>
          </a:p>
          <a:p>
            <a:pPr>
              <a:buFont typeface="Arial" panose="020B0604020202020204" pitchFamily="34" charset="0"/>
              <a:buChar char="•"/>
            </a:pPr>
            <a:r>
              <a:rPr lang="nl-NL" dirty="0"/>
              <a:t> </a:t>
            </a:r>
            <a:r>
              <a:rPr lang="nl-NL" dirty="0" smtClean="0"/>
              <a:t>Nuchtere darm</a:t>
            </a:r>
          </a:p>
          <a:p>
            <a:pPr>
              <a:buFont typeface="Arial" panose="020B0604020202020204" pitchFamily="34" charset="0"/>
              <a:buChar char="•"/>
            </a:pPr>
            <a:r>
              <a:rPr lang="nl-NL" dirty="0"/>
              <a:t> </a:t>
            </a:r>
            <a:r>
              <a:rPr lang="nl-NL" dirty="0" smtClean="0"/>
              <a:t>Kronkeldarm</a:t>
            </a:r>
            <a:endParaRPr lang="nl-NL"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T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qh4juZ7LQNQvbVUae3tpJY1f7pZVJAP5VfqvqcP2jTrm3PSWJ0/MEUnsNWurnz43xs8WQ6ZaX72ekmOUoZFELjAJGcHd9a+iImDIrDoQCK+NLy3afwBtVTvhBX6EZH9K+uvCl2L7wzpd4pyJ7OKTP1QGsaUm3qejmFGFNRcVbc1KKKK3PNCiiigAooooAKKKKACiiigAooooAKKKKACiiigAooooAKKKKACiiigAooooAKKKKACiiigApGpaRulAHynbWscd9rOjTcLHezxAemJDiuy8JfFS48J6FZ6Hqnh64vI7GIQpc20y5dR0yrY5x71jfFDT5NA+KmoZXFvqYW8hbsSRhx+DD9RVeGS3mTbMqke4rninbTdH0EowrQTkrpnott8ePBbYF1b6xaHvvtdwH/fJNadn8afhxcOEOv/AGcn/nvbSIB+O3FeRzeHbC+Q7FAY+lcv4g8IyWhLoMr1qHOrEyWBw8urR9b6Jrmj63b/AGjR9Us7+Lu0EwfH1x0/GtAEV8MWb6joeoJf6VeXFhdRnKywOVP49iPY8V9LfBD4nDxjA2k6x5UOuWybjsGFuU/vqOxHcfj0q6dfmdmrM5MVl8qK54u6PUqKBRXQeeFFFFABRRRQAUUUUAFFFFABRRRQAUUGsS+8XeFbG6ltL3xJo9rcRHEsU17GjofQgnIoA26Kjt5o7iFJoZEkikUMjqchgRkEHuKkoAKKZPLHBC80rqkcalnZjgKB1JPpWYviPQ2vrKxGrWJur+LzrSFZgXmjxneo7rjvQBrUVXuby3tRG1zPFCskgjQyOF3OeijPUn0qcHNAC0UUUAFFQLd273klmk8TXESq8kQcF0Vs4JHUA4OPpU9ABRRRQBwXxq8IP4o8M+dYoP7V04me0P8Af4+aP/gQH5gV4Lpd0Lm3VhkN0YEcg+lfWxFfNHxb0yPw58TrlIYxHaalGt3GoHAcnDgf8CGfxrKfuu56uX1m70n6oj0yZlkHzV0ckUd7aFGwciuPgk2uCDxXTaNcblCk0zrqLqcJ4s0n7LK2F+UmuV0nVLzw/wCIbTVrFjHc2kokjPrjqp9iMj8a9f8AF9is1iZAOQK8e12IRzg981x148rudVGXPGzPtrw3qltrWhWWrWbZgu4VmT2BHT8On4VoV5X+zFqD3nw0FrI2TY3ksK+ynDj/ANCNeqV3QlzRTPma1P2dRx7BRRRVGYUUUUAFFFFABRRRQAUUUUAFeeePdIsJ/iX4HlbS7aUSXV79oc26tn/RmwWOPXHWvQzXM+OvGug+EbB7jVL22+0BA8Vn56LPOCwX5FYgnk0AeRT678QLKzuEhuNSdNPkl8LkCI5kupXbybwYHRAYBu6fM3pVzVfEWqQ/E61trHUr+Ca21y10+eznu55XuLcqqtL5O3ykjbOQ+SSQeQeK9hXxDoLa2dDGsaf/AGoBn7F9pTzumfuZz056dKjfxN4bjaRX17SVaMDzM3kYKDcV5545BHPcUAeJ6X4k1TUvFEiW19fLb39pqqX2mTXU9zJblI2MYkDqEibI4VOx79aueD/DeqXk2qXelX+p2GrJ4R0f7E3mssQmEMmFKngjKgEdtzetevWXirwvfXFrbWfiDSbme9UvbRxXcbNMB1KgHJ6Hp6GtkKMUAeO2mveIPEVlYeKmF9Z2d/4h020trCSIjyoo2xOxUjjdIXGf7qLVXQ5/FVt/YWtw6trd7fahqWqWk1pdSk25jQXJgGzGFw0ceG6kHGTmvbdo/wAikaMMCPWgD580/wASa4sZ/wCEd1vxBqWut4Vu7u9tb5ZMJfq0HCxsoAZS0gCLkDjjnmay1TX5dC1I6V40a5iludLjH2K7nup7VnulWVy80Y27kPKYIGCcCvYvD/hHRtE1CXULRbuW8kj8nz7u7luHSPO7YhkY7VzzgY6D0rcCKOgA5yeKAPGvFL6xoGqa1p9vquttp0MOkrdX/Mt1FbyTz/aJFcLksF2gkA7V5AGKxJvEWrjS7yPSdc1CXw+niY2st9f3U8bQ232NHVWlCmRIzKfv47jkA5r3XWNMt9V06WxunuEikxloJ3hkGDkEOhDDkdjUHh7QNN0Gxez02J1jklaaVpZGlklkb7zu7EszHA5J7CgDF+Es99ceDIJL/WYdYbz5hFdRM7hot52LvdVLlRgb8c4zXXUirtGB0paACvHP2n9HM3h3TfEES/vNOufLlPcxyYH6MF/OvY64r45RJJ8J/EPmYwttvH1DKR/Ks6qvBm+Fk41ovzPAbGTzLZH9RW/obneK5fQG36fGfauq0JCXFKOyPdq9jT15z9gYe1eL+J2Auce9eyeI2VLBifSvE9blE2pNjkA1zYll4RH0h+yvC0fga/kI4k1Bse+ETNev1w/wN0h9H+GelRSqUmuEN1ID1zIdw/TFdxXVSVoJHz+JkpVpNdwooorQwCiiigAooooAKKKKACiiigBD0ryL4ieD/Euoan4qj03QbLUk16O08i+mukjaz8rAaMggkjgsu3uxzjrXr1FAHj2reEvGepeP7a+urTzbW08QQ30Nyt9HHCtooxtEIXc0uCQSx57HtViy+HVzH4R0iwk0jTPtkXiX+0b44Q+bD9qkkBJx852svB7/AEr1migDysfD+9ikuprbTdPimfxnFq8cibVYWq7NxyB1wH+X3969A1jWYdKdPtFpqEkbAky29q8ypj+9tyR+ValIRmgDGsfFXh28k8mHWbMTZ/1Uknlyf98tg/pWyrBgCpBB6EVXvrCyvo/LvbS3uk/uzRK4/UVjP4N0FG3WUE+mv2axupIMf8BUhf0oA6LNFcjPDfafKIbfxwqt2h1KKKX9V2N+Zq0l54utwGk0rStTQ/x2l20TEf7jgj/x+kpJ7MdmdJVPVtT0/SrN7zUr2C0t0+9JNIFUfiaw73xlBp1rLPrGi6xpyRoWZ3t/Mj+m+MsBnpzivCfE2vNr91J4g8STIyIx+y2O8FLVe2R/e9W9amUrG+Hoe2lvoe223xN8CXE3kx+JrNWJwC+5FP4kAV1Nje2d9CJrO6guYj/HFIHH5ivkuTXNLvcQeXCmRkArjI9fpU+lNPptz9r0O/uNPn/vW8m3P1HQ/iKhTfqd0sujb3W0fWmRivM/2kdWjsPhlc2W8CbUpo7aNc8kbtzfov61xuj/ABa8W6ZiPVLK01mEcF1/cS/mMqfyFch488Rar478QQXt9bCysrVSttaq+7Zn7zE8ZY4/AcUqk7xstyMPgakaqlLZFTw/CRZRrjsK7TRo1jUMeOKwNOjSNQvYVee5mci3s4zJM3RVoclTjeTPRmnN2RB461RUtTDGSztwqqMk1w2i+E9VvtUt5by0kis3mTzmPJEefmOPXGa9R8M+FpY737Rq8fmTMc+oUeld+kKRr5dvDHhR8zMQqp9TXh1sdKrP92jpUY0YWZ2Xh3VdK1KzH9l3CPHEAmzG1kAHAIPIrUrzE3LaVLJeaRFEbthsaaX+MDqAo4A/Wux8HeIItesGk8sw3MDeXcRE/db1Hse1ephMbGq+SXxHgYrBSpLnj8P4m7RRRXecIUUUUAFFFFABRRRQAUUUUAFFFFABRRRQAUUUUABrmfF+sXNlcWlhaBfMuAzMzdlGOn510x6V5v4yvdviu8Vid9vZr5PouQST+dcOY1XSoNxdmztwFJVa1pLRFO60+3kUzS2cEp6TJjJ/3x3I9fSoZdKtYYDPaX95bIoyPJuGVR+Rrn9I8VF3jh1RWhuAcLKowGI7qf5it2/voJrC4mnl/ctGS8iEAYx1K9PxFfOcyeq0Z9C4Tjo9UcX4k+ITeIPD914amv5pYHkjAupLfBKo4JBKnkHHXFM0DSrbXvib4f0m/jW4skR53iblH2JuAI7jOKzfAehwXGjXV9cKPKjDNuI/hFbnw/uorf4n+Hr5ziG4WW2Q+7Rnb/IV62Aq1Kl4yd0rHPXhGnB8itv+R65498A+HvGWmLaalaCKWFcW11ANksH+6R1H+yeK+avGHhzxF8P9YFjqoM9nIx+yXyL+7mHof7req/lX2EvK1Q13R9N1vS5dN1W0iu7SUYeORcj6j0PoRzXrVKXNqtGeLhsZKi7PVdj5Ls9YhmQK3ytUj3i5+VhipvjT4QsvAuuwWdlqZuobpDLHC/8AroFzj5j0YHsevBrglu2HAlP0JrllWlF8rPfpqNSKlHZndW168kywxsAWySSeFAGST7YrS8OeLm0fUI5P7NVrRm2yTOT5hB/i9B9K8/07UpLW+iuNyOFOHQtwykYYfiCa9p0/w3Zav4SQxQyL5se6PzUKtg+oNeZj6k527fqaKMYndJcQzWgnWRVTaG8zsAeh/wDrVR1DULaK7QTBxAAPKR+PqxHc/wAq5jwvrvk26aPqieXcacpY/wDTYdA/1AwP1rhvFfjU3viTDLcNZxPieWHlo0749TXClKXuwQo0ry5pbHoGteJLeTUo7WzXzJSQAB0Hufau9+FUO9NS1IAeXPMI0I6NsHJ/MmvOPD2kWOn6a2sSyKYpIjJGxP3gRkHP0r1j4XW8lt4G07zFKtKrTYPUB2LD9CK7MrhzV7vojkzSajQ5Y9X/AME6iiiivpD5wKKKKACiiigAooooAKKKKACiiigAooooAKKKKAA9K8wnuIrzxVrUUygutwYxkfwhQAK9ObpXkXhyRLq7vbi45unuZGLH+L5jjFeRm8vcjHzPWyqPvTl5GF418OeZpsfkuFjheUjnBGccivMpNd1K0+06fczyXFlLm3fam9kyp+bA64717j4gjtnsQLpuNkrt/wB9ACvIPBUbf8LA0gwR7pptZXbH1zGOHyPTbnNedhqEalRxl2X6Hse1apOXqbmgeJtMsPAd7aNJHLc+Q6oseT5hIwPp+Nc54Zupr3So7MSNb6hZuskJPDI6kFT/AC+tdl4m8PWeianq2iskMOJ2ubYLgboJCSBj2O5fwrP0XwXfeK9Dn1LQbqK213RZBbZlOI7yDblFc9mUfLu9AM9M161DC+w+HW+5zSxEJR5nseueEPidoOoadHHrV9b6RqcYC3ENy+xWbuyMeCp/MVe1X4j+E7WFvs+rR6lPj5YLH967H0yOB9Sa+Z5/F0NneyWevaOftELbZHgkWRM+xGQfwNbVhqep6tEsfhfwvrN47/dZIAkZHu3A/WupVk9EzilgKad3ovwJfF9xb3F7qHiTxII5r+658vO5YEHCRr64H5nNal58H7G1+DV54jv7e6j8QLA1+I0c7YkzuERTp9zr3zWPceF/Eek+J9Lk8Qx2LapIDdW1gzeZBbKpwJJccO2eig44ySeldrN448YRq8ba9pN8GBV4ZrABWHccEcVPLGV7o2nKpaPsnp/Wh5toeh2+g3Oh+L9LjbUFt7iOeWJcHcufnUZ4zjPWvQJ/ilcah4sNzd6UtrorQ+XCvW6UA/6xwCRjnGB0968zvE8RaTfTvoVrFBYzkk2kUpaNCeu3dyF9AScUnhu1TVfEUVz4p1ybw3HEpVZY7czM+exx8qj1zXPUhGcORrc6XFc3tJbo2fFutJqGr3WoaeZVjEbRGcIVWND1PPVscAe+ap6IkEHg+4m2BVe1Zn3dSeetd5r/AIGtYPAtzrdv4uPiKJXj8lYI0SIEsBlsEk/TIHtXnkkNxP4OSG1heZmhXcq9cd/61NClGi5Rj2HGqqsbra9j02+htrP4dabaszGT7FCiIepJUf417ppyGOxt4yoUrEoIHQYArxa/u9H1Twza65ps6zQQshTIxtKEZUg9CMYIr26Fg8auOjAEfjWOUr3pvrp+pwZq/dgvX9B9Fc/438X6N4OsrO81tp0gu7tLVHiiLhGYE7mx0UBSSewFWrLxDpl1quo6bHMVn0+WKGbf8ql5EDoFJ+9kHtXtHjGtRVO61TTrW2lubq/tbeCFtksksyqsbejEnAPI4NZUPjLQJPEE+im+gjmjhgljkkmQRzibfsEZz8x+Q8D1FAHQ0Vi6f4p0O/1fU9Jt9QgN7pknl3UTOAynYrkjPUAMMnoDkVbt9Z0m4tRd2+p2U1sWKCaO4RkLf3dwOM+1AF+is9da0dpbaEapYmS6XdbILhN0w9UGfmH0rQHSgAooooAKKKKACiiigAooooAr6k23T7ls4xE5znpwa8q8LNbtptsWj2TBAD+Vej+MFd/CurLGcObOXB99hrz3wnKLjRrbzItjrGoOe/FeFm/xwXqe1lelOb9Bdf8As/kbpm5jt/nHuzEj+Vec/B3X/Cfhjxxq9/4gnkSaSICzneFpBFyfMUbQcE5X8Aa9I1qKO4nKXSFibJGCjjOGb/61eKXlzP4e1GWHUdLaW21J2ksmiKu7YOD8oORyMc4rPBPlrv0X6HdKCqUOVvc6/wCJGraDqvjldbstTtrzT7+1jhiuEb/UTJu+RweVyCCMjnmuekufF+h6Jq9hpt0j2Gp/NPGF+bHGSrjkEgY9OaoT6TYatCf7R09oc9MfK4/Kqw0bxBouqadDpOuBrC/uFgQXeWSN2OFBxyBkjkV6sr9fwM4QjGKjv6+Rst4j09vDqSLosMsMahXjjiyynHPFZVrqfhi6RZIGS1cnACSlHU1p6xJN4c1U6X4r09dGvD8wkB3Qzj+8jdCP1Heuz+EOkaHrXhzxbcaxa2j+FZmXZPMgGHVD5siN1AHy8juKrdpCnVjThz/qcBrmuaxp2qabq97ey6lZWyG2Ly/NKkbHOC3VhnPX1p3iOWzvBA+k62sMkpykYGSc9iKhg0uWPw3dQ6hN5liS/wBlMi4lkhz8rsP4SRg81L8N7exudP1DVbK2S0uUIQo0W5sAY+XJ+XOM8DvUpO6S6lOSjqk9PQoQz+LLG8jhuPsTQMwVp5Mqsee7YBwPeuz1bw7400q1M2s+FWu7ULuafT5FuFA9do+bH4VyGsatrU0kmn6fp8rK4KySzqoQj2AXP610+m6l44e3je48TpLsUBbWWeVVx6fIy4qlvZNkVHV0aS/r0MCynsZGk/sPU5rR5htljjOA/PRkPB59aueGbHU9P1MefdQ/ZCxcArs25OcdelS+IEvtWszFB4f0nTrnJP2q2upS7t3LByQ34/nXKQHxJYXUemarqFppdtO2038tuGCfiBkfyqJOMHzNFx55RtovxOx8Nsp0jX5JLiG3S7vy8dr5g3EKuCwH+0f5V9A6b4x0JrG3Fu9/cnylGINPnk7eoTH61wUVhF4f8OjQ7OZ7uOKMbJWbLOWG4knvknPHqK7r4UTNJ4Kso5G3PAXhb2IY4H5YrjwFSLxE1bVnJmMZSoRm9rlXxppc3ixPDMkenyPZRamZb6G6TymEBt5o2yrc8lwMdea4PT/BXjTSbfUpJrAaq1h4g0+6sNtwglvrO2jCA5YgLIFwCGIyVJzzXq3izxLaeH1s45LO9v72+lMVpZ2cYeWYhSzEAkABVBJJIA/GuR0n4lND4Gs/EetaPeuLia8Egt1jQQJDO6AOJJB821RwpJJBr2TxTDj8M+JTfr4g1DwmLyIeIrvUJNHa4hd2jlt0jjlGT5ZdCp+UnjccHgU7XvAV5rNt4sul8J2VnNfeHre10q3cwlreZTMSisOEwzIcjjPQ8V2L/EfQ2v0tLKy1a/3WMOoNNbWu6KO3lVmWR2JAXhDx19qzYvi1pU0cbQeGfFMrT2I1G2QWK7p7XjdKMvwBkcNgnIwDmgDnPEngrXrpvGljZaFGs+sNb3VtqStCodUjgEtuxOWBcxOMlSp3ZPemW/gG71GONrjw9qCxz69YXV7BqctoVkihVwzCOABOMqOeWwOOK9g0fULXVtKtNUsnL2t3Ak8LEY3IyhlOPoat0AeJ698P9RPjDUwukajcaVe3VpNZNpslnClokSoBG3mL5kYVkLDyzghjwDnPta9PSlooAKKKKACiiigAooooAKKKKAK+pW63dhcWrEhZomjJHuMf1ryjwfLcrpcFu8Yfysxl/XaSP6V6+eleUm3ksvFusafbZjhW584A+kihjj2yTXjZvD3YzPXyqes4fMtaiWtxBdbDIGVrfGeTg7h+hP5V5HqNvFY/EH7ZcwiP7WpWN2HGe1ex3S7gPlJMGZwB3ABDj8jn8K8++IulrrLRtNvgthjZMgwyk9D+debTq+zqxqHqUlzRlA4fXNT1HTNRK/2VLdpnOV71WafxN4hv7SV4zpNtaSCWFI+ZC4PB9q67R9C8Z3IaztYtK1ieEZ8qWXyJynYjPysPxzWUF8V3mqS6etrbWkcD7Lg2kgkYEdVD/dz2zzXuurCUeZt2ZmpXfKrXRGtroNzqy6ZrFmb65lUu0tzK0kjE9TuJzmuu1nVdQm+H2q+CifPeOJJ9OZVCtcwRurSQEDguFBx/eHvT7qw8MN4TOktoN5o9/E/n2+qE/aH84d5HHzbT0IxjHQcVk2Go6ZqUK2OreXBexnru+VmH8SNSdWNtDDk57XVrGT4kVvE1nZ3ekXUH2IovnIVJJx1QgYwOxqv4rudUvNUOsaRp1tpGouqpcfZpm8icKAATGw4OBjg9q0774fxSXD3mj6pPZSyHc4jbhz6kdKzrrw14wgbEWqW9wOh82IA/mDUqvCXxLU35FdWMR/8AhNLtx5n2GMfxFDg/hV5/D2pyxbrO4ktbjj95Je+YD/wHaBUp0Hxoy/8AH1aIPUJ/9en2vhrX2JOo6xdxEHhrOBHH4hmFP2lN9xtNbMS20XxEkP8AxMrq7kx/HYJG/wD465H86bZJqF/Bqem6jBK9pCh8ueaAx+YMd1JOD9CasSWnivTzu07VnvUHJFxYtEfzUsKUS+PNdjk0+DT4MgASTi4Xy0B7nv8AhjNN1qcVdslRk2d18I7hrj4eabLdh5ZYoWRmfklVdkTH/AVA/Cu9+EMzzWusMVKx/bzsX0+Rc1zuiWVv4b8P2mkr8wsbcQySY/1r5LMfzJrpvhFl9Iv7oAiOe+coPYAAn8wa83Ba4zTzMca/9lb80afjLw3daxd6VqWl6qdL1PTJXe3nMAmQrIux0ZCRkEYOcjBArkJvhKzWmnwx+It01tBd28s11p0U+9biYys6IfljkBbG4Z44xXqZNJmvoT584zQPAsGk213AmoTTC50S10glkA2rAkiiT6nzOR7U/TvA8FnJprrqErmw0BtFXMYG9Ts/eH0PydOnNdjRQBmeFtKXQ/Dmm6LHM0yWFpFbLIwwXCKFBI7ZxWnSA0Z5oAWiiigAooooAKKKKACiiigAooooADXnfxEg+z+KdPvBJ5Md1C0DP0BdTlR+RP5V6JVLWNLsdXs2s9Qt0uIGIJVsjBHQgjkH3Fc+Koe3pOB0YWv7CqpnERsjKoaQMCCjHPZgR/WuQ8UatH/ZK6aUL3IjCyLjlSOCTXey/DrSYd8tjealBLtOxftJZM9sg5yK5LxI0Nv4E1u9W2RLu8ureOWUD5gHKFlz6ZDV4csBUilGo+7PapYynKXNBX2KdjPJBeaJewt5c/2mOEMD2f5SP1/SsDw/dSWtnPo8y/Z7+1ndLlG4bdnr7561vaWYpNY8OrNKkcMd2JXLHjCIXA/SqHiK5k8ZamuvR29npcCErbzBCZ5kB48w9MdwO3rXZCPLAfN+8tbT+rGbquu32mTbJbeb7O3SZMNj8DkU0WWna8hkW+jLEck2q5/HBWtaMgJ5MgSdDwQRwa5zWLAWXia0sbBAh1AZRlJDwEckj1BHGDSk3FOXQ05VJ26itpuq6PcM0V5MtvtyPLjMi/kWJH61dj1LVpEjFq1veu/8KK4ZP975cD6ZzWvJY+JdMRGWAatbum9TCAsgHI5U9enY1nJq2rzzrpumaFdxXkxJ/fRGJQAeWJPYVHto+RPI+jGyHxNJkXO+2iXn9xGkhP1BcGmLcak1vLNZlLmKHIlMlu8ZTHXO3dipPET6/wCHpbebUI4Li1lYKXtyeG9Dmqc+saDJIXuo1WQ/e82Ehh7HIqoVqctgdKpupfgh9h4luDMI3sv3bdZkclB+YFak2rW8N9pl3ZX1ot59oCO6SKD5ZODuz/WmaJJcagcaJprlB/y2dfLiH4nr+FX722k0aQ3t9N9vvXXaMjKLn+FVP8zWNXEU4xtuyo05ydlb+vmXtZ1X7bJHpGnqJbi5kEaODuXLHqSPzr1bw3pcGj6La6bb8pAgXd/ePc/ic1xngzwDbOH1TxJp1lLcTL8lsYV2wr78ct/Kuj/4Qvw2v+p09rY/9O9zLF/6Cwruy/C+yjzvd9zycfifaNU47LsUvi/r134Z8ETazZzeS8N3aK7CLzD5b3EaOAvclWOMc56Vgad461E+FLnx3JD9tsLy8hs9N0iBlSWENOIcys3SYs2WQ4CYx1ya7HV/DOm6loCaHdNdNaRzRTKTcM0m6ORZFy7ZJ+ZR17VnXHgnw9d6hqVwjTRm9u7e6vIIJ8Rm5hdXSQp/C52pu6bgBn1r0jzjG1H4iazYLqDT+Efl0W3S41vbqCk2yvuYCP5cSsI13kfKOcAk064+JF5HrNxGvhtpNHtNYg0qe/8Atiht8wj2OsW3JUGVQckH0zWv4l8B6Pr2pXF7c3Oo24vYkh1C3trny4r6NCdqyjGSACRkEEg4JIqefwXos0V7GyzhbzVIdUlCy4/fxeXsx6L+6Tj60Acp4Q+IvmSa3ZXTPqEmj3mozapcBlUWFrHNKIlIAyzlU4UdgST0zk6t8WbnVfC2qnTbYafdpYR31rcQT+eEQzRoUkygCSYccDcDzg8V3KfDvw2l4LyOGZZzLdPMwk/4+EuWZpYZePnjLNkKemBgioovh3p39jXGjXOsa9eabLAlvHa3F7uSCNWVlCfKCSNoGWJOOM0AdoKKQUtABRRRQAUUUUAFFFFABRRRQAUUUUAVNYuHtNLurqOMyPFEzqg6sQOBXHW/hSbUvh9d6ZqDbLy/QS5P/LJxgp+RAJ+prvKCKylSUpczNYVZQjaPe/3HzqbaTUtJltLpXhu7ZzHMg4aKReM1F4TkMthN4fvj5c8BOxv7y16V8Q/B98dTbxN4cjEl4VAvLPIAuVHRl/2wOPeuAGpaDFeG4u5TYXUfEkE6FJFPpg15tWm4OzPdo141oXW4eDvCWpaxq2o6bHr0ljLZBHQmASKyMSPUYOR+tWdE8MPZ+NL6W51GTU57Z1tEndAoDHG7C9sZx+Fdz8I7G4kOo+Iri3kgS+KR2yyLhjEmfmweeSePpWVobMt3dSMMyrf3BcEfxBm/wFYYmPLSgu7FSrSlVqWeiRqLKrBrhvkjAwm48Ki8DP5ZrirLXTqnjSS6t/ms4ITDGx/j55YfU1uauzf2Esb8rNDhx6giuR8LaFrNtpUOrWdrJf2TPJCwhUmSMq5HI7jjqK8t81RtxVzupxhBLnduh3mo2lnrOlTWVyA0cy4Pqp7Ee4NRaRDImkW8GpQxF7fKKAvynBwG+pGDXOPrcUf7phPDL/cdCrZ+hra0iy8Va7bD7NZraWzcCa6O3j1C9TTpwqTfLBNsVRQpq8pJIh1vWGkZdO0V/OvXbakca7jmun8G+Bza3EWq+ILj7dqK/Mkef3UJ9h3PvWt4M8I2fhuB3U/ab6Y5muGUAn2Udh7V0o6V7mDy5U/fqav8jxcXmDnenS0j36sQDFLRRXqnlnI/FjWb3RPDEVxZXiaebi+trWa/dQy2cUkgV5SG+XgHgtwCQTXl1hrw0pfENrYeKLu8m1DxUtvFqkdzawiTbYxMwkmZDEowpGQuSVAA6171dW8NzC8FxFHNC67XSRQysPQg8EVVbR9Kaz+xtpdibbIPkGBTHkdDtxjjAoA8k8G+JPFvioeErEeJ1szeW+qPd3NtBFMbj7NcpFGVYrtBKnlguDk4A7M0zVPGepTaBM3jS7hTWtb1DTZIo7ODEMMJnKGMlM+Z+5A3NkYJ4r2aK0toSpit4kKAhdqAbc8nHpnvQLW3XZtt4hsYsmEHysc5I9DyefegDmvhPqmoar4QWbVbr7Zd297dWb3BQI0ohneNWYDgMQozjjNdZUcMUcK7Yo0jXJOFAAyeSakoAKKKKACiiigAooooAKKKKACiiigAooooAKKKKAEIzVa50+xuZVluLO3mkX7rSRqxH0JFWqKLBcQKAK8q0hXOo3/nHEranP5n4sR/KvVj0rzPVY5LTxdqcUeMvIlwgPQhl5/UGvKzVe5GXZnp5Y/elHujD8WXaWei72PEcecZ7AV6N8PNKbSPB+m2UhzL5XmyEf33JY/qcV5d4rtm1K/sdGj63dwkH0BPP6Zr3GJVRQijhRgVz5PC8pz+R0ZtO0YQ+Y1oIWfe0aM3ZioJFPCgUtFe7Y8QKKKKACiiigAooooAKKKKACiiigAooooAKKKKACiiigAooooAKKKKACiiigAooooAKKKKACuB+IifZNf0zUOiXCNaufcfMv8A7NXfVznxD06TUPC8/kRl7i3ZbiEKMkspzgfUZFcuNpe1oSitzqwdRU60ZPb/ADOB0lPP+Imhr/dlkk/KNq9gFeVeFrK8/wCE80q6ks7hIVilYu8ZAGU4yT0PNerVy5TFqi79/wBEdOayTrKz6BRRRXqHmBRRRQAUUUUAFFFFABRRRQAUUUUAFFFFABRRRQAUUUUAFFFFABRRRQAUUUUAFFFFABRRRQAU2X7tFFAEak+pqaiis6TvHUAooorQAooooAKKKKACiiigAooooAKKKKACiiigAooooA//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T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qh4juZ7LQNQvbVUae3tpJY1f7pZVJAP5VfqvqcP2jTrm3PSWJ0/MEUnsNWurnz43xs8WQ6ZaX72ekmOUoZFELjAJGcHd9a+iImDIrDoQCK+NLy3afwBtVTvhBX6EZH9K+uvCl2L7wzpd4pyJ7OKTP1QGsaUm3qejmFGFNRcVbc1KKKK3PNCiiigAooooAKKKKACiiigAooooAKKKKACiiigAooooAKKKKACiiigAooooAKKKKACiiigApGpaRulAHynbWscd9rOjTcLHezxAemJDiuy8JfFS48J6FZ6Hqnh64vI7GIQpc20y5dR0yrY5x71jfFDT5NA+KmoZXFvqYW8hbsSRhx+DD9RVeGS3mTbMqke4rninbTdH0EowrQTkrpnott8ePBbYF1b6xaHvvtdwH/fJNadn8afhxcOEOv/AGcn/nvbSIB+O3FeRzeHbC+Q7FAY+lcv4g8IyWhLoMr1qHOrEyWBw8urR9b6Jrmj63b/AGjR9Us7+Lu0EwfH1x0/GtAEV8MWb6joeoJf6VeXFhdRnKywOVP49iPY8V9LfBD4nDxjA2k6x5UOuWybjsGFuU/vqOxHcfj0q6dfmdmrM5MVl8qK54u6PUqKBRXQeeFFFFABRRRQAUUUUAFFFFABRRRQAUUGsS+8XeFbG6ltL3xJo9rcRHEsU17GjofQgnIoA26Kjt5o7iFJoZEkikUMjqchgRkEHuKkoAKKZPLHBC80rqkcalnZjgKB1JPpWYviPQ2vrKxGrWJur+LzrSFZgXmjxneo7rjvQBrUVXuby3tRG1zPFCskgjQyOF3OeijPUn0qcHNAC0UUUAFFQLd273klmk8TXESq8kQcF0Vs4JHUA4OPpU9ABRRRQBwXxq8IP4o8M+dYoP7V04me0P8Af4+aP/gQH5gV4Lpd0Lm3VhkN0YEcg+lfWxFfNHxb0yPw58TrlIYxHaalGt3GoHAcnDgf8CGfxrKfuu56uX1m70n6oj0yZlkHzV0ckUd7aFGwciuPgk2uCDxXTaNcblCk0zrqLqcJ4s0n7LK2F+UmuV0nVLzw/wCIbTVrFjHc2kokjPrjqp9iMj8a9f8AF9is1iZAOQK8e12IRzg981x148rudVGXPGzPtrw3qltrWhWWrWbZgu4VmT2BHT8On4VoV5X+zFqD3nw0FrI2TY3ksK+ynDj/ANCNeqV3QlzRTPma1P2dRx7BRRRVGYUUUUAFFFFABRRRQAUUUUAFeeePdIsJ/iX4HlbS7aUSXV79oc26tn/RmwWOPXHWvQzXM+OvGug+EbB7jVL22+0BA8Vn56LPOCwX5FYgnk0AeRT678QLKzuEhuNSdNPkl8LkCI5kupXbybwYHRAYBu6fM3pVzVfEWqQ/E61trHUr+Ca21y10+eznu55XuLcqqtL5O3ykjbOQ+SSQeQeK9hXxDoLa2dDGsaf/AGoBn7F9pTzumfuZz056dKjfxN4bjaRX17SVaMDzM3kYKDcV5545BHPcUAeJ6X4k1TUvFEiW19fLb39pqqX2mTXU9zJblI2MYkDqEibI4VOx79aueD/DeqXk2qXelX+p2GrJ4R0f7E3mssQmEMmFKngjKgEdtzetevWXirwvfXFrbWfiDSbme9UvbRxXcbNMB1KgHJ6Hp6GtkKMUAeO2mveIPEVlYeKmF9Z2d/4h020trCSIjyoo2xOxUjjdIXGf7qLVXQ5/FVt/YWtw6trd7fahqWqWk1pdSk25jQXJgGzGFw0ceG6kHGTmvbdo/wAikaMMCPWgD580/wASa4sZ/wCEd1vxBqWut4Vu7u9tb5ZMJfq0HCxsoAZS0gCLkDjjnmay1TX5dC1I6V40a5iludLjH2K7nup7VnulWVy80Y27kPKYIGCcCvYvD/hHRtE1CXULRbuW8kj8nz7u7luHSPO7YhkY7VzzgY6D0rcCKOgA5yeKAPGvFL6xoGqa1p9vquttp0MOkrdX/Mt1FbyTz/aJFcLksF2gkA7V5AGKxJvEWrjS7yPSdc1CXw+niY2st9f3U8bQ232NHVWlCmRIzKfv47jkA5r3XWNMt9V06WxunuEikxloJ3hkGDkEOhDDkdjUHh7QNN0Gxez02J1jklaaVpZGlklkb7zu7EszHA5J7CgDF+Es99ceDIJL/WYdYbz5hFdRM7hot52LvdVLlRgb8c4zXXUirtGB0paACvHP2n9HM3h3TfEES/vNOufLlPcxyYH6MF/OvY64r45RJJ8J/EPmYwttvH1DKR/Ks6qvBm+Fk41ovzPAbGTzLZH9RW/obneK5fQG36fGfauq0JCXFKOyPdq9jT15z9gYe1eL+J2Auce9eyeI2VLBifSvE9blE2pNjkA1zYll4RH0h+yvC0fga/kI4k1Bse+ETNev1w/wN0h9H+GelRSqUmuEN1ID1zIdw/TFdxXVSVoJHz+JkpVpNdwooorQwCiiigAooooAKKKKACiiigBD0ryL4ieD/Euoan4qj03QbLUk16O08i+mukjaz8rAaMggkjgsu3uxzjrXr1FAHj2reEvGepeP7a+urTzbW08QQ30Nyt9HHCtooxtEIXc0uCQSx57HtViy+HVzH4R0iwk0jTPtkXiX+0b44Q+bD9qkkBJx852svB7/AEr1migDysfD+9ikuprbTdPimfxnFq8cibVYWq7NxyB1wH+X3969A1jWYdKdPtFpqEkbAky29q8ypj+9tyR+ValIRmgDGsfFXh28k8mHWbMTZ/1Uknlyf98tg/pWyrBgCpBB6EVXvrCyvo/LvbS3uk/uzRK4/UVjP4N0FG3WUE+mv2axupIMf8BUhf0oA6LNFcjPDfafKIbfxwqt2h1KKKX9V2N+Zq0l54utwGk0rStTQ/x2l20TEf7jgj/x+kpJ7MdmdJVPVtT0/SrN7zUr2C0t0+9JNIFUfiaw73xlBp1rLPrGi6xpyRoWZ3t/Mj+m+MsBnpzivCfE2vNr91J4g8STIyIx+y2O8FLVe2R/e9W9amUrG+Hoe2lvoe223xN8CXE3kx+JrNWJwC+5FP4kAV1Nje2d9CJrO6guYj/HFIHH5ivkuTXNLvcQeXCmRkArjI9fpU+lNPptz9r0O/uNPn/vW8m3P1HQ/iKhTfqd0sujb3W0fWmRivM/2kdWjsPhlc2W8CbUpo7aNc8kbtzfov61xuj/ABa8W6ZiPVLK01mEcF1/cS/mMqfyFch488Rar478QQXt9bCysrVSttaq+7Zn7zE8ZY4/AcUqk7xstyMPgakaqlLZFTw/CRZRrjsK7TRo1jUMeOKwNOjSNQvYVee5mci3s4zJM3RVoclTjeTPRmnN2RB461RUtTDGSztwqqMk1w2i+E9VvtUt5by0kis3mTzmPJEefmOPXGa9R8M+FpY737Rq8fmTMc+oUeld+kKRr5dvDHhR8zMQqp9TXh1sdKrP92jpUY0YWZ2Xh3VdK1KzH9l3CPHEAmzG1kAHAIPIrUrzE3LaVLJeaRFEbthsaaX+MDqAo4A/Wux8HeIItesGk8sw3MDeXcRE/db1Hse1ephMbGq+SXxHgYrBSpLnj8P4m7RRRXecIUUUUAFFFFABRRRQAUUUUAFFFFABRRRQAUUUUABrmfF+sXNlcWlhaBfMuAzMzdlGOn510x6V5v4yvdviu8Vid9vZr5PouQST+dcOY1XSoNxdmztwFJVa1pLRFO60+3kUzS2cEp6TJjJ/3x3I9fSoZdKtYYDPaX95bIoyPJuGVR+Rrn9I8VF3jh1RWhuAcLKowGI7qf5it2/voJrC4mnl/ctGS8iEAYx1K9PxFfOcyeq0Z9C4Tjo9UcX4k+ITeIPD914amv5pYHkjAupLfBKo4JBKnkHHXFM0DSrbXvib4f0m/jW4skR53iblH2JuAI7jOKzfAehwXGjXV9cKPKjDNuI/hFbnw/uorf4n+Hr5ziG4WW2Q+7Rnb/IV62Aq1Kl4yd0rHPXhGnB8itv+R65498A+HvGWmLaalaCKWFcW11ANksH+6R1H+yeK+avGHhzxF8P9YFjqoM9nIx+yXyL+7mHof7req/lX2EvK1Q13R9N1vS5dN1W0iu7SUYeORcj6j0PoRzXrVKXNqtGeLhsZKi7PVdj5Ls9YhmQK3ytUj3i5+VhipvjT4QsvAuuwWdlqZuobpDLHC/8AroFzj5j0YHsevBrglu2HAlP0JrllWlF8rPfpqNSKlHZndW168kywxsAWySSeFAGST7YrS8OeLm0fUI5P7NVrRm2yTOT5hB/i9B9K8/07UpLW+iuNyOFOHQtwykYYfiCa9p0/w3Zav4SQxQyL5se6PzUKtg+oNeZj6k527fqaKMYndJcQzWgnWRVTaG8zsAeh/wDrVR1DULaK7QTBxAAPKR+PqxHc/wAq5jwvrvk26aPqieXcacpY/wDTYdA/1AwP1rhvFfjU3viTDLcNZxPieWHlo0749TXClKXuwQo0ry5pbHoGteJLeTUo7WzXzJSQAB0Hufau9+FUO9NS1IAeXPMI0I6NsHJ/MmvOPD2kWOn6a2sSyKYpIjJGxP3gRkHP0r1j4XW8lt4G07zFKtKrTYPUB2LD9CK7MrhzV7vojkzSajQ5Y9X/AME6iiiivpD5wKKKKACiiigAooooAKKKKACiiigAooooAKKKKAA9K8wnuIrzxVrUUygutwYxkfwhQAK9ObpXkXhyRLq7vbi45unuZGLH+L5jjFeRm8vcjHzPWyqPvTl5GF418OeZpsfkuFjheUjnBGccivMpNd1K0+06fczyXFlLm3fam9kyp+bA64717j4gjtnsQLpuNkrt/wB9ACvIPBUbf8LA0gwR7pptZXbH1zGOHyPTbnNedhqEalRxl2X6Hse1apOXqbmgeJtMsPAd7aNJHLc+Q6oseT5hIwPp+Nc54Zupr3So7MSNb6hZuskJPDI6kFT/AC+tdl4m8PWeianq2iskMOJ2ubYLgboJCSBj2O5fwrP0XwXfeK9Dn1LQbqK213RZBbZlOI7yDblFc9mUfLu9AM9M161DC+w+HW+5zSxEJR5nseueEPidoOoadHHrV9b6RqcYC3ENy+xWbuyMeCp/MVe1X4j+E7WFvs+rR6lPj5YLH967H0yOB9Sa+Z5/F0NneyWevaOftELbZHgkWRM+xGQfwNbVhqep6tEsfhfwvrN47/dZIAkZHu3A/WupVk9EzilgKad3ovwJfF9xb3F7qHiTxII5r+658vO5YEHCRr64H5nNal58H7G1+DV54jv7e6j8QLA1+I0c7YkzuERTp9zr3zWPceF/Eek+J9Lk8Qx2LapIDdW1gzeZBbKpwJJccO2eig44ySeldrN448YRq8ba9pN8GBV4ZrABWHccEcVPLGV7o2nKpaPsnp/Wh5toeh2+g3Oh+L9LjbUFt7iOeWJcHcufnUZ4zjPWvQJ/ilcah4sNzd6UtrorQ+XCvW6UA/6xwCRjnGB0968zvE8RaTfTvoVrFBYzkk2kUpaNCeu3dyF9AScUnhu1TVfEUVz4p1ybw3HEpVZY7czM+exx8qj1zXPUhGcORrc6XFc3tJbo2fFutJqGr3WoaeZVjEbRGcIVWND1PPVscAe+ap6IkEHg+4m2BVe1Zn3dSeetd5r/AIGtYPAtzrdv4uPiKJXj8lYI0SIEsBlsEk/TIHtXnkkNxP4OSG1heZmhXcq9cd/61NClGi5Rj2HGqqsbra9j02+htrP4dabaszGT7FCiIepJUf417ppyGOxt4yoUrEoIHQYArxa/u9H1Twza65ps6zQQshTIxtKEZUg9CMYIr26Fg8auOjAEfjWOUr3pvrp+pwZq/dgvX9B9Fc/438X6N4OsrO81tp0gu7tLVHiiLhGYE7mx0UBSSewFWrLxDpl1quo6bHMVn0+WKGbf8ql5EDoFJ+9kHtXtHjGtRVO61TTrW2lubq/tbeCFtksksyqsbejEnAPI4NZUPjLQJPEE+im+gjmjhgljkkmQRzibfsEZz8x+Q8D1FAHQ0Vi6f4p0O/1fU9Jt9QgN7pknl3UTOAynYrkjPUAMMnoDkVbt9Z0m4tRd2+p2U1sWKCaO4RkLf3dwOM+1AF+is9da0dpbaEapYmS6XdbILhN0w9UGfmH0rQHSgAooooAKKKKACiiigAooooAr6k23T7ls4xE5znpwa8q8LNbtptsWj2TBAD+Vej+MFd/CurLGcObOXB99hrz3wnKLjRrbzItjrGoOe/FeFm/xwXqe1lelOb9Bdf8As/kbpm5jt/nHuzEj+Vec/B3X/Cfhjxxq9/4gnkSaSICzneFpBFyfMUbQcE5X8Aa9I1qKO4nKXSFibJGCjjOGb/61eKXlzP4e1GWHUdLaW21J2ksmiKu7YOD8oORyMc4rPBPlrv0X6HdKCqUOVvc6/wCJGraDqvjldbstTtrzT7+1jhiuEb/UTJu+RweVyCCMjnmuekufF+h6Jq9hpt0j2Gp/NPGF+bHGSrjkEgY9OaoT6TYatCf7R09oc9MfK4/Kqw0bxBouqadDpOuBrC/uFgQXeWSN2OFBxyBkjkV6sr9fwM4QjGKjv6+Rst4j09vDqSLosMsMahXjjiyynHPFZVrqfhi6RZIGS1cnACSlHU1p6xJN4c1U6X4r09dGvD8wkB3Qzj+8jdCP1Heuz+EOkaHrXhzxbcaxa2j+FZmXZPMgGHVD5siN1AHy8juKrdpCnVjThz/qcBrmuaxp2qabq97ey6lZWyG2Ly/NKkbHOC3VhnPX1p3iOWzvBA+k62sMkpykYGSc9iKhg0uWPw3dQ6hN5liS/wBlMi4lkhz8rsP4SRg81L8N7exudP1DVbK2S0uUIQo0W5sAY+XJ+XOM8DvUpO6S6lOSjqk9PQoQz+LLG8jhuPsTQMwVp5Mqsee7YBwPeuz1bw7400q1M2s+FWu7ULuafT5FuFA9do+bH4VyGsatrU0kmn6fp8rK4KySzqoQj2AXP610+m6l44e3je48TpLsUBbWWeVVx6fIy4qlvZNkVHV0aS/r0MCynsZGk/sPU5rR5htljjOA/PRkPB59aueGbHU9P1MefdQ/ZCxcArs25OcdelS+IEvtWszFB4f0nTrnJP2q2upS7t3LByQ34/nXKQHxJYXUemarqFppdtO2038tuGCfiBkfyqJOMHzNFx55RtovxOx8Nsp0jX5JLiG3S7vy8dr5g3EKuCwH+0f5V9A6b4x0JrG3Fu9/cnylGINPnk7eoTH61wUVhF4f8OjQ7OZ7uOKMbJWbLOWG4knvknPHqK7r4UTNJ4Kso5G3PAXhb2IY4H5YrjwFSLxE1bVnJmMZSoRm9rlXxppc3ixPDMkenyPZRamZb6G6TymEBt5o2yrc8lwMdea4PT/BXjTSbfUpJrAaq1h4g0+6sNtwglvrO2jCA5YgLIFwCGIyVJzzXq3izxLaeH1s45LO9v72+lMVpZ2cYeWYhSzEAkABVBJJIA/GuR0n4lND4Gs/EetaPeuLia8Egt1jQQJDO6AOJJB821RwpJJBr2TxTDj8M+JTfr4g1DwmLyIeIrvUJNHa4hd2jlt0jjlGT5ZdCp+UnjccHgU7XvAV5rNt4sul8J2VnNfeHre10q3cwlreZTMSisOEwzIcjjPQ8V2L/EfQ2v0tLKy1a/3WMOoNNbWu6KO3lVmWR2JAXhDx19qzYvi1pU0cbQeGfFMrT2I1G2QWK7p7XjdKMvwBkcNgnIwDmgDnPEngrXrpvGljZaFGs+sNb3VtqStCodUjgEtuxOWBcxOMlSp3ZPemW/gG71GONrjw9qCxz69YXV7BqctoVkihVwzCOABOMqOeWwOOK9g0fULXVtKtNUsnL2t3Ak8LEY3IyhlOPoat0AeJ698P9RPjDUwukajcaVe3VpNZNpslnClokSoBG3mL5kYVkLDyzghjwDnPta9PSlooAKKKKACiiigAooooAKKKKAK+pW63dhcWrEhZomjJHuMf1ryjwfLcrpcFu8Yfysxl/XaSP6V6+eleUm3ksvFusafbZjhW584A+kihjj2yTXjZvD3YzPXyqes4fMtaiWtxBdbDIGVrfGeTg7h+hP5V5HqNvFY/EH7ZcwiP7WpWN2HGe1ex3S7gPlJMGZwB3ABDj8jn8K8++IulrrLRtNvgthjZMgwyk9D+debTq+zqxqHqUlzRlA4fXNT1HTNRK/2VLdpnOV71WafxN4hv7SV4zpNtaSCWFI+ZC4PB9q67R9C8Z3IaztYtK1ieEZ8qWXyJynYjPysPxzWUF8V3mqS6etrbWkcD7Lg2kgkYEdVD/dz2zzXuurCUeZt2ZmpXfKrXRGtroNzqy6ZrFmb65lUu0tzK0kjE9TuJzmuu1nVdQm+H2q+CifPeOJJ9OZVCtcwRurSQEDguFBx/eHvT7qw8MN4TOktoN5o9/E/n2+qE/aH84d5HHzbT0IxjHQcVk2Go6ZqUK2OreXBexnru+VmH8SNSdWNtDDk57XVrGT4kVvE1nZ3ekXUH2IovnIVJJx1QgYwOxqv4rudUvNUOsaRp1tpGouqpcfZpm8icKAATGw4OBjg9q0774fxSXD3mj6pPZSyHc4jbhz6kdKzrrw14wgbEWqW9wOh82IA/mDUqvCXxLU35FdWMR/8AhNLtx5n2GMfxFDg/hV5/D2pyxbrO4ktbjj95Je+YD/wHaBUp0Hxoy/8AH1aIPUJ/9en2vhrX2JOo6xdxEHhrOBHH4hmFP2lN9xtNbMS20XxEkP8AxMrq7kx/HYJG/wD465H86bZJqF/Bqem6jBK9pCh8ueaAx+YMd1JOD9CasSWnivTzu07VnvUHJFxYtEfzUsKUS+PNdjk0+DT4MgASTi4Xy0B7nv8AhjNN1qcVdslRk2d18I7hrj4eabLdh5ZYoWRmfklVdkTH/AVA/Cu9+EMzzWusMVKx/bzsX0+Rc1zuiWVv4b8P2mkr8wsbcQySY/1r5LMfzJrpvhFl9Iv7oAiOe+coPYAAn8wa83Ba4zTzMca/9lb80afjLw3daxd6VqWl6qdL1PTJXe3nMAmQrIux0ZCRkEYOcjBArkJvhKzWmnwx+It01tBd28s11p0U+9biYys6IfljkBbG4Z44xXqZNJmvoT584zQPAsGk213AmoTTC50S10glkA2rAkiiT6nzOR7U/TvA8FnJprrqErmw0BtFXMYG9Ts/eH0PydOnNdjRQBmeFtKXQ/Dmm6LHM0yWFpFbLIwwXCKFBI7ZxWnSA0Z5oAWiiigAooooAKKKKACiiigAooooADXnfxEg+z+KdPvBJ5Md1C0DP0BdTlR+RP5V6JVLWNLsdXs2s9Qt0uIGIJVsjBHQgjkH3Fc+Koe3pOB0YWv7CqpnERsjKoaQMCCjHPZgR/WuQ8UatH/ZK6aUL3IjCyLjlSOCTXey/DrSYd8tjealBLtOxftJZM9sg5yK5LxI0Nv4E1u9W2RLu8ureOWUD5gHKFlz6ZDV4csBUilGo+7PapYynKXNBX2KdjPJBeaJewt5c/2mOEMD2f5SP1/SsDw/dSWtnPo8y/Z7+1ndLlG4bdnr7561vaWYpNY8OrNKkcMd2JXLHjCIXA/SqHiK5k8ZamuvR29npcCErbzBCZ5kB48w9MdwO3rXZCPLAfN+8tbT+rGbquu32mTbJbeb7O3SZMNj8DkU0WWna8hkW+jLEck2q5/HBWtaMgJ5MgSdDwQRwa5zWLAWXia0sbBAh1AZRlJDwEckj1BHGDSk3FOXQ05VJ26itpuq6PcM0V5MtvtyPLjMi/kWJH61dj1LVpEjFq1veu/8KK4ZP975cD6ZzWvJY+JdMRGWAatbum9TCAsgHI5U9enY1nJq2rzzrpumaFdxXkxJ/fRGJQAeWJPYVHto+RPI+jGyHxNJkXO+2iXn9xGkhP1BcGmLcak1vLNZlLmKHIlMlu8ZTHXO3dipPET6/wCHpbebUI4Li1lYKXtyeG9Dmqc+saDJIXuo1WQ/e82Ehh7HIqoVqctgdKpupfgh9h4luDMI3sv3bdZkclB+YFak2rW8N9pl3ZX1ot59oCO6SKD5ZODuz/WmaJJcagcaJprlB/y2dfLiH4nr+FX722k0aQ3t9N9vvXXaMjKLn+FVP8zWNXEU4xtuyo05ydlb+vmXtZ1X7bJHpGnqJbi5kEaODuXLHqSPzr1bw3pcGj6La6bb8pAgXd/ePc/ic1xngzwDbOH1TxJp1lLcTL8lsYV2wr78ct/Kuj/4Qvw2v+p09rY/9O9zLF/6Cwruy/C+yjzvd9zycfifaNU47LsUvi/r134Z8ETazZzeS8N3aK7CLzD5b3EaOAvclWOMc56Vgad461E+FLnx3JD9tsLy8hs9N0iBlSWENOIcys3SYs2WQ4CYx1ya7HV/DOm6loCaHdNdNaRzRTKTcM0m6ORZFy7ZJ+ZR17VnXHgnw9d6hqVwjTRm9u7e6vIIJ8Rm5hdXSQp/C52pu6bgBn1r0jzjG1H4iazYLqDT+Efl0W3S41vbqCk2yvuYCP5cSsI13kfKOcAk064+JF5HrNxGvhtpNHtNYg0qe/8Atiht8wj2OsW3JUGVQckH0zWv4l8B6Pr2pXF7c3Oo24vYkh1C3trny4r6NCdqyjGSACRkEEg4JIqefwXos0V7GyzhbzVIdUlCy4/fxeXsx6L+6Tj60Acp4Q+IvmSa3ZXTPqEmj3mozapcBlUWFrHNKIlIAyzlU4UdgST0zk6t8WbnVfC2qnTbYafdpYR31rcQT+eEQzRoUkygCSYccDcDzg8V3KfDvw2l4LyOGZZzLdPMwk/4+EuWZpYZePnjLNkKemBgioovh3p39jXGjXOsa9eabLAlvHa3F7uSCNWVlCfKCSNoGWJOOM0AdoKKQUtABRRRQAUUUUAFFFFABRRRQAUUUUAVNYuHtNLurqOMyPFEzqg6sQOBXHW/hSbUvh9d6ZqDbLy/QS5P/LJxgp+RAJ+prvKCKylSUpczNYVZQjaPe/3HzqbaTUtJltLpXhu7ZzHMg4aKReM1F4TkMthN4fvj5c8BOxv7y16V8Q/B98dTbxN4cjEl4VAvLPIAuVHRl/2wOPeuAGpaDFeG4u5TYXUfEkE6FJFPpg15tWm4OzPdo141oXW4eDvCWpaxq2o6bHr0ljLZBHQmASKyMSPUYOR+tWdE8MPZ+NL6W51GTU57Z1tEndAoDHG7C9sZx+Fdz8I7G4kOo+Iri3kgS+KR2yyLhjEmfmweeSePpWVobMt3dSMMyrf3BcEfxBm/wFYYmPLSgu7FSrSlVqWeiRqLKrBrhvkjAwm48Ki8DP5ZrirLXTqnjSS6t/ms4ITDGx/j55YfU1uauzf2Esb8rNDhx6giuR8LaFrNtpUOrWdrJf2TPJCwhUmSMq5HI7jjqK8t81RtxVzupxhBLnduh3mo2lnrOlTWVyA0cy4Pqp7Ee4NRaRDImkW8GpQxF7fKKAvynBwG+pGDXOPrcUf7phPDL/cdCrZ+hra0iy8Va7bD7NZraWzcCa6O3j1C9TTpwqTfLBNsVRQpq8pJIh1vWGkZdO0V/OvXbakca7jmun8G+Bza3EWq+ILj7dqK/Mkef3UJ9h3PvWt4M8I2fhuB3U/ab6Y5muGUAn2Udh7V0o6V7mDy5U/fqav8jxcXmDnenS0j36sQDFLRRXqnlnI/FjWb3RPDEVxZXiaebi+trWa/dQy2cUkgV5SG+XgHgtwCQTXl1hrw0pfENrYeKLu8m1DxUtvFqkdzawiTbYxMwkmZDEowpGQuSVAA6171dW8NzC8FxFHNC67XSRQysPQg8EVVbR9Kaz+xtpdibbIPkGBTHkdDtxjjAoA8k8G+JPFvioeErEeJ1szeW+qPd3NtBFMbj7NcpFGVYrtBKnlguDk4A7M0zVPGepTaBM3jS7hTWtb1DTZIo7ODEMMJnKGMlM+Z+5A3NkYJ4r2aK0toSpit4kKAhdqAbc8nHpnvQLW3XZtt4hsYsmEHysc5I9DyefegDmvhPqmoar4QWbVbr7Zd297dWb3BQI0ohneNWYDgMQozjjNdZUcMUcK7Yo0jXJOFAAyeSakoAKKKKACiiigAooooAKKKKACiiigAooooAKKKKAEIzVa50+xuZVluLO3mkX7rSRqxH0JFWqKLBcQKAK8q0hXOo3/nHEranP5n4sR/KvVj0rzPVY5LTxdqcUeMvIlwgPQhl5/UGvKzVe5GXZnp5Y/elHujD8WXaWei72PEcecZ7AV6N8PNKbSPB+m2UhzL5XmyEf33JY/qcV5d4rtm1K/sdGj63dwkH0BPP6Zr3GJVRQijhRgVz5PC8pz+R0ZtO0YQ+Y1oIWfe0aM3ZioJFPCgUtFe7Y8QKKKKACiiigAooooAKKKKACiiigAooooAKKKKACiiigAooooAKKKKACiiigAooooAKKKKACuB+IifZNf0zUOiXCNaufcfMv8A7NXfVznxD06TUPC8/kRl7i3ZbiEKMkspzgfUZFcuNpe1oSitzqwdRU60ZPb/ADOB0lPP+Imhr/dlkk/KNq9gFeVeFrK8/wCE80q6ks7hIVilYu8ZAGU4yT0PNerVy5TFqi79/wBEdOayTrKz6BRRRXqHmBRRRQAUUUUAFFFFABRRRQAUUUUAFFFFABRRRQAUUUUAFFFFABRRRQAUUUUAFFFFABRRRQAU2X7tFFAEak+pqaiis6TvHUAooorQAooooAKKKKACiiigAooooAKKKKACiiigAooooA//2Q=="/>
          <p:cNvSpPr>
            <a:spLocks noChangeAspect="1" noChangeArrowheads="1"/>
          </p:cNvSpPr>
          <p:nvPr/>
        </p:nvSpPr>
        <p:spPr bwMode="auto">
          <a:xfrm>
            <a:off x="365124" y="7937"/>
            <a:ext cx="4582013" cy="45820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Afbeeldingsresultaat voor dunne d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2084831"/>
            <a:ext cx="4385896" cy="36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7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511380" cy="1499616"/>
          </a:xfrm>
        </p:spPr>
        <p:txBody>
          <a:bodyPr>
            <a:normAutofit/>
          </a:bodyPr>
          <a:lstStyle/>
          <a:p>
            <a:r>
              <a:rPr lang="nl-NL" sz="4400" dirty="0" smtClean="0"/>
              <a:t>Twaalfvingerige darm (duodenum)</a:t>
            </a:r>
            <a:endParaRPr lang="nl-NL" sz="4400" dirty="0"/>
          </a:p>
        </p:txBody>
      </p:sp>
      <p:sp>
        <p:nvSpPr>
          <p:cNvPr id="3" name="Tijdelijke aanduiding voor inhoud 2"/>
          <p:cNvSpPr>
            <a:spLocks noGrp="1"/>
          </p:cNvSpPr>
          <p:nvPr>
            <p:ph idx="1"/>
          </p:nvPr>
        </p:nvSpPr>
        <p:spPr/>
        <p:txBody>
          <a:bodyPr>
            <a:normAutofit lnSpcReduction="10000"/>
          </a:bodyPr>
          <a:lstStyle/>
          <a:p>
            <a:pPr marL="0" indent="0">
              <a:buNone/>
            </a:pPr>
            <a:r>
              <a:rPr lang="nl-NL" b="1" dirty="0" smtClean="0"/>
              <a:t>Twaalf vingerbreedten</a:t>
            </a:r>
            <a:r>
              <a:rPr lang="nl-NL" dirty="0" smtClean="0"/>
              <a:t> (vandaar de naam): 20-25 cm.</a:t>
            </a:r>
          </a:p>
          <a:p>
            <a:pPr marL="0" indent="0">
              <a:buNone/>
            </a:pPr>
            <a:r>
              <a:rPr lang="nl-NL" dirty="0" smtClean="0"/>
              <a:t>Hier start de volledige vertering. Hier wordt </a:t>
            </a:r>
            <a:r>
              <a:rPr lang="nl-NL" dirty="0" err="1" smtClean="0"/>
              <a:t>alvleeskliersap</a:t>
            </a:r>
            <a:r>
              <a:rPr lang="nl-NL" dirty="0" smtClean="0"/>
              <a:t> toegevoegd aan de </a:t>
            </a:r>
            <a:r>
              <a:rPr lang="nl-NL" b="1" dirty="0" err="1" smtClean="0"/>
              <a:t>chymus</a:t>
            </a:r>
            <a:r>
              <a:rPr lang="nl-NL" dirty="0" smtClean="0"/>
              <a:t>. Hierin zitten 3 enzymen:</a:t>
            </a:r>
          </a:p>
          <a:p>
            <a:pPr marL="457200" indent="-457200">
              <a:buFont typeface="+mj-lt"/>
              <a:buAutoNum type="arabicPeriod"/>
            </a:pPr>
            <a:r>
              <a:rPr lang="nl-NL" dirty="0" smtClean="0"/>
              <a:t>Koolhydraten</a:t>
            </a:r>
          </a:p>
          <a:p>
            <a:pPr marL="457200" indent="-457200">
              <a:buFont typeface="+mj-lt"/>
              <a:buAutoNum type="arabicPeriod"/>
            </a:pPr>
            <a:r>
              <a:rPr lang="nl-NL" dirty="0" smtClean="0"/>
              <a:t>Eiwitten</a:t>
            </a:r>
          </a:p>
          <a:p>
            <a:pPr marL="457200" indent="-457200">
              <a:buFont typeface="+mj-lt"/>
              <a:buAutoNum type="arabicPeriod"/>
            </a:pPr>
            <a:r>
              <a:rPr lang="nl-NL" dirty="0" smtClean="0"/>
              <a:t>Vetten</a:t>
            </a:r>
          </a:p>
          <a:p>
            <a:pPr marL="0" indent="0">
              <a:buNone/>
            </a:pPr>
            <a:r>
              <a:rPr lang="nl-NL" dirty="0" smtClean="0"/>
              <a:t>Het </a:t>
            </a:r>
            <a:r>
              <a:rPr lang="nl-NL" dirty="0" err="1" smtClean="0"/>
              <a:t>alvleeskliersap</a:t>
            </a:r>
            <a:r>
              <a:rPr lang="nl-NL" dirty="0" smtClean="0"/>
              <a:t> kan hier komen, doordat in de twaalfvingerige darm de </a:t>
            </a:r>
            <a:r>
              <a:rPr lang="nl-NL" b="1" dirty="0" smtClean="0"/>
              <a:t>alvleesklierbuis</a:t>
            </a:r>
            <a:r>
              <a:rPr lang="nl-NL" dirty="0" smtClean="0"/>
              <a:t> en de </a:t>
            </a:r>
            <a:r>
              <a:rPr lang="nl-NL" b="1" dirty="0" smtClean="0"/>
              <a:t>galbuis</a:t>
            </a:r>
            <a:r>
              <a:rPr lang="nl-NL" dirty="0" smtClean="0"/>
              <a:t> samen uitmonden: </a:t>
            </a:r>
            <a:r>
              <a:rPr lang="nl-NL" b="1" dirty="0" smtClean="0"/>
              <a:t>Papil van </a:t>
            </a:r>
            <a:r>
              <a:rPr lang="nl-NL" b="1" dirty="0" err="1" smtClean="0"/>
              <a:t>Vater</a:t>
            </a:r>
            <a:r>
              <a:rPr lang="nl-NL" dirty="0" smtClean="0"/>
              <a:t>.</a:t>
            </a:r>
          </a:p>
          <a:p>
            <a:pPr marL="0" indent="0">
              <a:buNone/>
            </a:pPr>
            <a:r>
              <a:rPr lang="nl-NL" dirty="0" smtClean="0"/>
              <a:t>De Papil van </a:t>
            </a:r>
            <a:r>
              <a:rPr lang="nl-NL" dirty="0" err="1" smtClean="0"/>
              <a:t>Vater</a:t>
            </a:r>
            <a:r>
              <a:rPr lang="nl-NL" dirty="0" smtClean="0"/>
              <a:t> heeft ook een eigen sluitspier, namelijk </a:t>
            </a:r>
            <a:r>
              <a:rPr lang="nl-NL" b="1" dirty="0" smtClean="0"/>
              <a:t>sfincter </a:t>
            </a:r>
            <a:r>
              <a:rPr lang="nl-NL" b="1" dirty="0" err="1" smtClean="0"/>
              <a:t>Oddii</a:t>
            </a:r>
            <a:r>
              <a:rPr lang="nl-NL" dirty="0" smtClean="0"/>
              <a:t>: deze gaat open als er een portie voedselbrij in de twaalfvingerige darm zit.</a:t>
            </a:r>
          </a:p>
        </p:txBody>
      </p:sp>
    </p:spTree>
    <p:extLst>
      <p:ext uri="{BB962C8B-B14F-4D97-AF65-F5344CB8AC3E}">
        <p14:creationId xmlns:p14="http://schemas.microsoft.com/office/powerpoint/2010/main" val="368307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Aangepast 2">
      <a:dk1>
        <a:sysClr val="windowText" lastClr="000000"/>
      </a:dk1>
      <a:lt1>
        <a:sysClr val="window" lastClr="FFFFFF"/>
      </a:lt1>
      <a:dk2>
        <a:srgbClr val="454551"/>
      </a:dk2>
      <a:lt2>
        <a:srgbClr val="D8D9DC"/>
      </a:lt2>
      <a:accent1>
        <a:srgbClr val="E32D91"/>
      </a:accent1>
      <a:accent2>
        <a:srgbClr val="E32D91"/>
      </a:accent2>
      <a:accent3>
        <a:srgbClr val="4EA6DC"/>
      </a:accent3>
      <a:accent4>
        <a:srgbClr val="4775E7"/>
      </a:accent4>
      <a:accent5>
        <a:srgbClr val="8971E1"/>
      </a:accent5>
      <a:accent6>
        <a:srgbClr val="D54773"/>
      </a:accent6>
      <a:hlink>
        <a:srgbClr val="11B389"/>
      </a:hlink>
      <a:folHlink>
        <a:srgbClr val="8C8C8C"/>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zonken vlak">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BE881DC-8A7E-40D3-932A-67189C0D213A}">
  <we:reference id="wa104178141" version="3.10.0.152" store="nl-NL"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Integral</Template>
  <TotalTime>9098</TotalTime>
  <Words>1728</Words>
  <Application>Microsoft Office PowerPoint</Application>
  <PresentationFormat>Breedbeeld</PresentationFormat>
  <Paragraphs>178</Paragraphs>
  <Slides>22</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Calibri Light</vt:lpstr>
      <vt:lpstr>Tw Cen MT</vt:lpstr>
      <vt:lpstr>Wingdings</vt:lpstr>
      <vt:lpstr>Wingdings 3</vt:lpstr>
      <vt:lpstr>Integraal</vt:lpstr>
      <vt:lpstr>Spijsvertering</vt:lpstr>
      <vt:lpstr>Spijsverteringsorganen</vt:lpstr>
      <vt:lpstr>Welke spijsverteringsorganen kennen we?</vt:lpstr>
      <vt:lpstr>Keelholte (farynx)</vt:lpstr>
      <vt:lpstr>Slokdarm (oesofagus)</vt:lpstr>
      <vt:lpstr>Maag (ventriculus, gaster)</vt:lpstr>
      <vt:lpstr>Maag vervolg (bewerking)</vt:lpstr>
      <vt:lpstr>Dunne darm (enteron)</vt:lpstr>
      <vt:lpstr>Twaalfvingerige darm (duodenum)</vt:lpstr>
      <vt:lpstr>Nuchtere darm (Jejunum) &amp; Kronkeldarm (ileum)</vt:lpstr>
      <vt:lpstr>voedselbewerking</vt:lpstr>
      <vt:lpstr>Verteringssappen</vt:lpstr>
      <vt:lpstr>Dikke darm (Colon)</vt:lpstr>
      <vt:lpstr>Dikke darm (vervolg)</vt:lpstr>
      <vt:lpstr>Ziektebeelden dikke darm</vt:lpstr>
      <vt:lpstr>PowerPoint-presentatie</vt:lpstr>
      <vt:lpstr>Lever (hepar)</vt:lpstr>
      <vt:lpstr>Andere functies</vt:lpstr>
      <vt:lpstr>galwegen</vt:lpstr>
      <vt:lpstr>PowerPoint-presentatie</vt:lpstr>
      <vt:lpstr>Galblaas (vesica fellea)</vt:lpstr>
      <vt:lpstr>Alvleesklier (pancreas)</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 van Tuinen</dc:creator>
  <cp:lastModifiedBy>Hanneke van Tuinen</cp:lastModifiedBy>
  <cp:revision>27</cp:revision>
  <dcterms:created xsi:type="dcterms:W3CDTF">2019-03-11T13:30:00Z</dcterms:created>
  <dcterms:modified xsi:type="dcterms:W3CDTF">2019-03-20T18:52:12Z</dcterms:modified>
</cp:coreProperties>
</file>